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5"/>
  </p:notesMasterIdLst>
  <p:sldIdLst>
    <p:sldId id="256" r:id="rId2"/>
    <p:sldId id="531" r:id="rId3"/>
    <p:sldId id="622" r:id="rId4"/>
    <p:sldId id="621" r:id="rId5"/>
    <p:sldId id="638" r:id="rId6"/>
    <p:sldId id="288" r:id="rId7"/>
    <p:sldId id="289" r:id="rId8"/>
    <p:sldId id="290" r:id="rId9"/>
    <p:sldId id="291" r:id="rId10"/>
    <p:sldId id="292" r:id="rId11"/>
    <p:sldId id="639" r:id="rId12"/>
    <p:sldId id="640" r:id="rId13"/>
    <p:sldId id="641" r:id="rId14"/>
    <p:sldId id="642" r:id="rId15"/>
    <p:sldId id="643" r:id="rId16"/>
    <p:sldId id="612" r:id="rId17"/>
    <p:sldId id="613" r:id="rId18"/>
    <p:sldId id="533" r:id="rId19"/>
    <p:sldId id="534" r:id="rId20"/>
    <p:sldId id="535" r:id="rId21"/>
    <p:sldId id="537" r:id="rId22"/>
    <p:sldId id="536" r:id="rId23"/>
    <p:sldId id="538" r:id="rId24"/>
    <p:sldId id="539" r:id="rId25"/>
    <p:sldId id="540" r:id="rId26"/>
    <p:sldId id="624" r:id="rId27"/>
    <p:sldId id="625" r:id="rId28"/>
    <p:sldId id="626" r:id="rId29"/>
    <p:sldId id="627" r:id="rId30"/>
    <p:sldId id="628" r:id="rId31"/>
    <p:sldId id="546" r:id="rId32"/>
    <p:sldId id="629" r:id="rId33"/>
    <p:sldId id="630" r:id="rId34"/>
    <p:sldId id="631" r:id="rId35"/>
    <p:sldId id="632" r:id="rId36"/>
    <p:sldId id="547" r:id="rId37"/>
    <p:sldId id="633" r:id="rId38"/>
    <p:sldId id="634" r:id="rId39"/>
    <p:sldId id="635" r:id="rId40"/>
    <p:sldId id="636" r:id="rId41"/>
    <p:sldId id="644" r:id="rId42"/>
    <p:sldId id="557" r:id="rId43"/>
    <p:sldId id="558" r:id="rId44"/>
    <p:sldId id="559" r:id="rId45"/>
    <p:sldId id="560" r:id="rId46"/>
    <p:sldId id="561" r:id="rId47"/>
    <p:sldId id="562" r:id="rId48"/>
    <p:sldId id="563" r:id="rId49"/>
    <p:sldId id="564" r:id="rId50"/>
    <p:sldId id="565" r:id="rId51"/>
    <p:sldId id="568" r:id="rId52"/>
    <p:sldId id="566" r:id="rId53"/>
    <p:sldId id="569" r:id="rId54"/>
    <p:sldId id="567" r:id="rId55"/>
    <p:sldId id="571" r:id="rId56"/>
    <p:sldId id="572" r:id="rId57"/>
    <p:sldId id="573" r:id="rId58"/>
    <p:sldId id="574" r:id="rId59"/>
    <p:sldId id="570" r:id="rId60"/>
    <p:sldId id="645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2" r:id="rId70"/>
    <p:sldId id="593" r:id="rId71"/>
    <p:sldId id="649" r:id="rId72"/>
    <p:sldId id="647" r:id="rId73"/>
    <p:sldId id="648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531"/>
          </p14:sldIdLst>
        </p14:section>
        <p14:section name="Announcements" id="{28F7E435-A478-B743-8E21-9096CE77979F}">
          <p14:sldIdLst>
            <p14:sldId id="622"/>
            <p14:sldId id="621"/>
          </p14:sldIdLst>
        </p14:section>
        <p14:section name="Graphics Contest" id="{B336FD85-A554-E342-9231-BFFD76E0A223}">
          <p14:sldIdLst>
            <p14:sldId id="638"/>
            <p14:sldId id="288"/>
            <p14:sldId id="289"/>
            <p14:sldId id="290"/>
            <p14:sldId id="291"/>
            <p14:sldId id="292"/>
            <p14:sldId id="639"/>
            <p14:sldId id="640"/>
            <p14:sldId id="641"/>
            <p14:sldId id="642"/>
          </p14:sldIdLst>
        </p14:section>
        <p14:section name="HashMap" id="{1D93DD38-BED6-EE49-8968-A41AA3E6CD12}">
          <p14:sldIdLst>
            <p14:sldId id="643"/>
            <p14:sldId id="612"/>
            <p14:sldId id="613"/>
            <p14:sldId id="533"/>
            <p14:sldId id="534"/>
            <p14:sldId id="535"/>
            <p14:sldId id="537"/>
            <p14:sldId id="536"/>
            <p14:sldId id="538"/>
            <p14:sldId id="539"/>
            <p14:sldId id="540"/>
            <p14:sldId id="624"/>
            <p14:sldId id="625"/>
            <p14:sldId id="626"/>
            <p14:sldId id="627"/>
            <p14:sldId id="628"/>
            <p14:sldId id="546"/>
            <p14:sldId id="629"/>
            <p14:sldId id="630"/>
            <p14:sldId id="631"/>
            <p14:sldId id="632"/>
            <p14:sldId id="547"/>
            <p14:sldId id="633"/>
            <p14:sldId id="634"/>
            <p14:sldId id="635"/>
            <p14:sldId id="636"/>
          </p14:sldIdLst>
        </p14:section>
        <p14:section name="Classes" id="{041569FC-97D2-E54E-9CA9-5328C191086D}">
          <p14:sldIdLst>
            <p14:sldId id="644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8"/>
            <p14:sldId id="566"/>
            <p14:sldId id="569"/>
            <p14:sldId id="567"/>
            <p14:sldId id="571"/>
            <p14:sldId id="572"/>
            <p14:sldId id="573"/>
            <p14:sldId id="574"/>
            <p14:sldId id="570"/>
          </p14:sldIdLst>
        </p14:section>
        <p14:section name="Interactors" id="{47752AE9-F719-984F-8D30-52342FCC2D1F}">
          <p14:sldIdLst>
            <p14:sldId id="645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2"/>
            <p14:sldId id="593"/>
          </p14:sldIdLst>
        </p14:section>
        <p14:section name="Recap" id="{A403A939-50FC-EA4C-9F0C-A2C82152CB3E}">
          <p14:sldIdLst>
            <p14:sldId id="649"/>
            <p14:sldId id="647"/>
            <p14:sldId id="6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BE1C"/>
    <a:srgbClr val="A5811C"/>
    <a:srgbClr val="B76C65"/>
    <a:srgbClr val="AB7942"/>
    <a:srgbClr val="009744"/>
    <a:srgbClr val="E4C881"/>
    <a:srgbClr val="DFE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/>
    <p:restoredTop sz="90608"/>
  </p:normalViewPr>
  <p:slideViewPr>
    <p:cSldViewPr snapToGrid="0" snapToObjects="1">
      <p:cViewPr varScale="1">
        <p:scale>
          <a:sx n="119" d="100"/>
          <a:sy n="11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9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2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16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pattern!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6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7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are public so other files can access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9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26</a:t>
            </a:r>
            <a:br>
              <a:rPr lang="en-US" dirty="0"/>
            </a:br>
            <a:r>
              <a:rPr lang="en-US" dirty="0"/>
              <a:t>Final Exam Review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r>
              <a:rPr lang="en-US" altLang="x-none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0D22FA-A8DB-DA4C-BCC9-4731783A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E1B079-B93A-1E4E-A795-A463F89DCD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9380"/>
            <a:ext cx="9144000" cy="3139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1CAF58-9219-2944-9DC9-9D39C2BF03FF}"/>
              </a:ext>
            </a:extLst>
          </p:cNvPr>
          <p:cNvSpPr/>
          <p:nvPr/>
        </p:nvSpPr>
        <p:spPr>
          <a:xfrm>
            <a:off x="141889" y="3208104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49412A-EC61-2343-82E6-C72F14A0B10A}"/>
              </a:ext>
            </a:extLst>
          </p:cNvPr>
          <p:cNvSpPr/>
          <p:nvPr/>
        </p:nvSpPr>
        <p:spPr>
          <a:xfrm>
            <a:off x="98534" y="4993549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666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7493-4129-AA44-8910-57EAD60F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60070-ED7F-5647-A1AF-D4FEA78B201A}"/>
              </a:ext>
            </a:extLst>
          </p:cNvPr>
          <p:cNvSpPr/>
          <p:nvPr/>
        </p:nvSpPr>
        <p:spPr>
          <a:xfrm>
            <a:off x="945144" y="-77080"/>
            <a:ext cx="725371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000" b="1" cap="none" spc="0" dirty="0">
                <a:ln/>
                <a:solidFill>
                  <a:srgbClr val="E3BE1C"/>
                </a:solidFill>
                <a:effectLst/>
              </a:rPr>
              <a:t>Winner: Aesthetics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574D4D6-CE40-1947-954E-6C8C8F85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7921" y="1092471"/>
            <a:ext cx="7168155" cy="5181600"/>
          </a:xfrm>
          <a:effectLst>
            <a:reflection endPos="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F3C67A-E028-E14F-90B4-C2C265FC7801}"/>
              </a:ext>
            </a:extLst>
          </p:cNvPr>
          <p:cNvSpPr/>
          <p:nvPr/>
        </p:nvSpPr>
        <p:spPr>
          <a:xfrm>
            <a:off x="2063139" y="5818111"/>
            <a:ext cx="5017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E3BE1C"/>
                </a:solidFill>
                <a:effectLst/>
                <a:latin typeface="Century Gothic" panose="020B0502020202020204" pitchFamily="34" charset="0"/>
              </a:rPr>
              <a:t>Elina </a:t>
            </a:r>
            <a:r>
              <a:rPr lang="en-US" sz="5400" b="1" cap="none" spc="0" dirty="0" err="1">
                <a:ln/>
                <a:solidFill>
                  <a:srgbClr val="E3BE1C"/>
                </a:solidFill>
                <a:effectLst/>
                <a:latin typeface="Century Gothic" panose="020B0502020202020204" pitchFamily="34" charset="0"/>
              </a:rPr>
              <a:t>Thadhani</a:t>
            </a:r>
            <a:endParaRPr lang="en-US" sz="5400" b="1" cap="none" spc="0" dirty="0">
              <a:ln/>
              <a:solidFill>
                <a:srgbClr val="E3BE1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965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7493-4129-AA44-8910-57EAD60F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60070-ED7F-5647-A1AF-D4FEA78B201A}"/>
              </a:ext>
            </a:extLst>
          </p:cNvPr>
          <p:cNvSpPr/>
          <p:nvPr/>
        </p:nvSpPr>
        <p:spPr>
          <a:xfrm>
            <a:off x="527050" y="-77080"/>
            <a:ext cx="808990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000" b="1" cap="none" spc="0" dirty="0">
                <a:ln/>
                <a:solidFill>
                  <a:srgbClr val="E3BE1C"/>
                </a:solidFill>
                <a:effectLst/>
              </a:rPr>
              <a:t>Winner: </a:t>
            </a:r>
            <a:r>
              <a:rPr lang="en-US" sz="7000" b="1" cap="none" spc="0" dirty="0" err="1">
                <a:ln/>
                <a:solidFill>
                  <a:srgbClr val="E3BE1C"/>
                </a:solidFill>
                <a:effectLst/>
              </a:rPr>
              <a:t>Algorithmics</a:t>
            </a:r>
            <a:endParaRPr lang="en-US" sz="7000" b="1" cap="none" spc="0" dirty="0">
              <a:ln/>
              <a:solidFill>
                <a:srgbClr val="E3BE1C"/>
              </a:solidFill>
              <a:effectLst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574D4D6-CE40-1947-954E-6C8C8F85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7638" y="1092471"/>
            <a:ext cx="6848723" cy="5181600"/>
          </a:xfrm>
          <a:effectLst>
            <a:reflection endPos="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F3C67A-E028-E14F-90B4-C2C265FC7801}"/>
              </a:ext>
            </a:extLst>
          </p:cNvPr>
          <p:cNvSpPr/>
          <p:nvPr/>
        </p:nvSpPr>
        <p:spPr>
          <a:xfrm>
            <a:off x="1432359" y="5818111"/>
            <a:ext cx="6279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E3BE1C"/>
                </a:solidFill>
                <a:effectLst/>
                <a:latin typeface="Century Gothic" panose="020B0502020202020204" pitchFamily="34" charset="0"/>
              </a:rPr>
              <a:t>Julianne Crawford</a:t>
            </a:r>
            <a:endParaRPr lang="en-US" sz="5400" b="1" cap="none" spc="0" dirty="0">
              <a:ln/>
              <a:solidFill>
                <a:srgbClr val="E3BE1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78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7493-4129-AA44-8910-57EAD60F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60070-ED7F-5647-A1AF-D4FEA78B201A}"/>
              </a:ext>
            </a:extLst>
          </p:cNvPr>
          <p:cNvSpPr/>
          <p:nvPr/>
        </p:nvSpPr>
        <p:spPr>
          <a:xfrm>
            <a:off x="-22775" y="-77080"/>
            <a:ext cx="9189567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000" b="1" cap="none" spc="0" dirty="0">
                <a:ln/>
                <a:solidFill>
                  <a:srgbClr val="E3BE1C"/>
                </a:solidFill>
                <a:effectLst/>
              </a:rPr>
              <a:t>Winner: People’s Choice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574D4D6-CE40-1947-954E-6C8C8F85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3815" y="1092471"/>
            <a:ext cx="6636370" cy="5181600"/>
          </a:xfrm>
          <a:effectLst>
            <a:reflection endPos="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F3C67A-E028-E14F-90B4-C2C265FC7801}"/>
              </a:ext>
            </a:extLst>
          </p:cNvPr>
          <p:cNvSpPr/>
          <p:nvPr/>
        </p:nvSpPr>
        <p:spPr>
          <a:xfrm>
            <a:off x="813600" y="5818111"/>
            <a:ext cx="75168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E3BE1C"/>
                </a:solidFill>
                <a:latin typeface="Century Gothic" panose="020B0502020202020204" pitchFamily="34" charset="0"/>
              </a:rPr>
              <a:t>Nicolas Guillen </a:t>
            </a:r>
            <a:r>
              <a:rPr lang="en-US" sz="5400" b="1" dirty="0" err="1">
                <a:ln/>
                <a:solidFill>
                  <a:srgbClr val="E3BE1C"/>
                </a:solidFill>
                <a:latin typeface="Century Gothic" panose="020B0502020202020204" pitchFamily="34" charset="0"/>
              </a:rPr>
              <a:t>Barrail</a:t>
            </a:r>
            <a:endParaRPr lang="en-US" sz="5400" b="1" cap="none" spc="0" dirty="0">
              <a:ln/>
              <a:solidFill>
                <a:srgbClr val="E3BE1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566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7493-4129-AA44-8910-57EAD60F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60070-ED7F-5647-A1AF-D4FEA78B201A}"/>
              </a:ext>
            </a:extLst>
          </p:cNvPr>
          <p:cNvSpPr/>
          <p:nvPr/>
        </p:nvSpPr>
        <p:spPr>
          <a:xfrm>
            <a:off x="2455022" y="-77080"/>
            <a:ext cx="4233980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000" b="1" cap="none" spc="0" dirty="0">
                <a:ln/>
                <a:solidFill>
                  <a:srgbClr val="E3BE1C"/>
                </a:solidFill>
                <a:effectLst/>
              </a:rPr>
              <a:t>Runner-Up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574D4D6-CE40-1947-954E-6C8C8F85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3815" y="1302595"/>
            <a:ext cx="6636370" cy="4515516"/>
          </a:xfrm>
          <a:effectLst>
            <a:reflection endPos="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F3C67A-E028-E14F-90B4-C2C265FC7801}"/>
              </a:ext>
            </a:extLst>
          </p:cNvPr>
          <p:cNvSpPr/>
          <p:nvPr/>
        </p:nvSpPr>
        <p:spPr>
          <a:xfrm>
            <a:off x="2641825" y="5818111"/>
            <a:ext cx="38603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E3BE1C"/>
                </a:solidFill>
                <a:latin typeface="Century Gothic" panose="020B0502020202020204" pitchFamily="34" charset="0"/>
              </a:rPr>
              <a:t>Nic</a:t>
            </a:r>
            <a:r>
              <a:rPr lang="en-US" sz="5400" b="1" dirty="0">
                <a:ln/>
                <a:solidFill>
                  <a:srgbClr val="E3BE1C"/>
                </a:solidFill>
                <a:latin typeface="Century Gothic" panose="020B0502020202020204" pitchFamily="34" charset="0"/>
              </a:rPr>
              <a:t> Becker</a:t>
            </a:r>
            <a:endParaRPr lang="en-US" sz="5400" b="1" cap="none" spc="0" dirty="0">
              <a:ln/>
              <a:solidFill>
                <a:srgbClr val="E3BE1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7973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166719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A09C-6D18-604C-A9F9-0F173D8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HashMaps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60928B-905C-A944-8DC8-7358D89F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94249"/>
              </p:ext>
            </p:extLst>
          </p:nvPr>
        </p:nvGraphicFramePr>
        <p:xfrm>
          <a:off x="0" y="1284894"/>
          <a:ext cx="9144000" cy="52107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76857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Array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2D Array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ArrayList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HashMap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1800" dirty="0"/>
                        <a:t>Model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Sequence of letters or symbols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Fixed length elements in a list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Grid / Matrix of elements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Growable</a:t>
                      </a:r>
                      <a:r>
                        <a:rPr lang="en-US" sz="1800" dirty="0"/>
                        <a:t> list of elements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Key/Value mapping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7685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Type of element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chars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Objects &amp; Primitives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Objects &amp; Primitives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Object/Object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7685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Access Elements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str.charAt</a:t>
                      </a:r>
                      <a:r>
                        <a:rPr lang="en-US" sz="1300" dirty="0"/>
                        <a:t>(</a:t>
                      </a:r>
                      <a:r>
                        <a:rPr lang="en-US" sz="1300" dirty="0" err="1"/>
                        <a:t>i</a:t>
                      </a:r>
                      <a:r>
                        <a:rPr lang="en-US" sz="1300" dirty="0"/>
                        <a:t>);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arr</a:t>
                      </a:r>
                      <a:r>
                        <a:rPr lang="en-US" sz="1300" dirty="0"/>
                        <a:t>[</a:t>
                      </a:r>
                      <a:r>
                        <a:rPr lang="en-US" sz="1300" dirty="0" err="1"/>
                        <a:t>i</a:t>
                      </a:r>
                      <a:r>
                        <a:rPr lang="en-US" sz="1300" dirty="0"/>
                        <a:t>];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arr</a:t>
                      </a:r>
                      <a:r>
                        <a:rPr lang="en-US" sz="1300" dirty="0"/>
                        <a:t>[r][c];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list.get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i</a:t>
                      </a:r>
                      <a:r>
                        <a:rPr lang="en-US" sz="1100" dirty="0"/>
                        <a:t>);</a:t>
                      </a:r>
                    </a:p>
                    <a:p>
                      <a:pPr algn="ctr"/>
                      <a:r>
                        <a:rPr lang="en-US" sz="1100" dirty="0" err="1"/>
                        <a:t>list.set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i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elem</a:t>
                      </a:r>
                      <a:r>
                        <a:rPr lang="en-US" sz="1100" dirty="0"/>
                        <a:t>)</a:t>
                      </a:r>
                    </a:p>
                    <a:p>
                      <a:pPr algn="ctr"/>
                      <a:r>
                        <a:rPr lang="en-US" sz="1100" dirty="0" err="1"/>
                        <a:t>list.add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elem</a:t>
                      </a:r>
                      <a:r>
                        <a:rPr lang="en-US" sz="1100" dirty="0"/>
                        <a:t>)</a:t>
                      </a:r>
                      <a:endParaRPr lang="en-US" sz="11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map.put</a:t>
                      </a:r>
                      <a:r>
                        <a:rPr lang="en-US" sz="900" dirty="0"/>
                        <a:t>(key, value)</a:t>
                      </a:r>
                    </a:p>
                    <a:p>
                      <a:pPr algn="ctr"/>
                      <a:r>
                        <a:rPr lang="en-US" sz="900" dirty="0" err="1"/>
                        <a:t>map.get</a:t>
                      </a:r>
                      <a:r>
                        <a:rPr lang="en-US" sz="900" dirty="0"/>
                        <a:t>(key);</a:t>
                      </a:r>
                      <a:endParaRPr lang="en-US" sz="9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Special notes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Immutable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Watch bounds!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Row, col structure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Just fantastic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Each key must be unique. Unordered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121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Examples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”Hello world”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Histogram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ImageShop</a:t>
                      </a:r>
                      <a:r>
                        <a:rPr lang="en-US" sz="1800" dirty="0"/>
                        <a:t> pixels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Hangman words, entries in </a:t>
                      </a:r>
                      <a:r>
                        <a:rPr lang="en-US" sz="1800" dirty="0" err="1"/>
                        <a:t>namesurfer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NSDatabase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FPDatabase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863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A09C-6D18-604C-A9F9-0F173D8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HashMaps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60928B-905C-A944-8DC8-7358D89FB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221599"/>
              </p:ext>
            </p:extLst>
          </p:nvPr>
        </p:nvGraphicFramePr>
        <p:xfrm>
          <a:off x="0" y="1284894"/>
          <a:ext cx="9144000" cy="521071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7525505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632404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4480876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24475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22491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23104292"/>
                    </a:ext>
                  </a:extLst>
                </a:gridCol>
              </a:tblGrid>
              <a:tr h="768574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String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Array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2D Array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ArrayList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HashMap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8439442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592263" algn="l"/>
                          <a:tab pos="1654175" algn="l"/>
                          <a:tab pos="1820863" algn="l"/>
                        </a:tabLst>
                      </a:pPr>
                      <a:r>
                        <a:rPr lang="en-US" sz="1800" dirty="0"/>
                        <a:t>Model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Sequence of letters or symbols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Fixed length elements in a list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Grid / Matrix of elements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Growable</a:t>
                      </a:r>
                      <a:r>
                        <a:rPr lang="en-US" sz="1800" dirty="0"/>
                        <a:t> list of elements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Key/Value mapping</a:t>
                      </a:r>
                    </a:p>
                  </a:txBody>
                  <a:tcPr marL="68580" marR="68580" marT="34290" marB="3429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77132"/>
                  </a:ext>
                </a:extLst>
              </a:tr>
              <a:tr h="7685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Type of element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chars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Objects &amp; Primitives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Objects &amp; Primitives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Object/Object</a:t>
                      </a:r>
                    </a:p>
                  </a:txBody>
                  <a:tcPr marL="68580" marR="68580" marT="34290" marB="3429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136495"/>
                  </a:ext>
                </a:extLst>
              </a:tr>
              <a:tr h="7685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Access Elements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str.charAt</a:t>
                      </a:r>
                      <a:r>
                        <a:rPr lang="en-US" sz="1300" dirty="0"/>
                        <a:t>(</a:t>
                      </a:r>
                      <a:r>
                        <a:rPr lang="en-US" sz="1300" dirty="0" err="1"/>
                        <a:t>i</a:t>
                      </a:r>
                      <a:r>
                        <a:rPr lang="en-US" sz="1300" dirty="0"/>
                        <a:t>);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arr</a:t>
                      </a:r>
                      <a:r>
                        <a:rPr lang="en-US" sz="1300" dirty="0"/>
                        <a:t>[</a:t>
                      </a:r>
                      <a:r>
                        <a:rPr lang="en-US" sz="1300" dirty="0" err="1"/>
                        <a:t>i</a:t>
                      </a:r>
                      <a:r>
                        <a:rPr lang="en-US" sz="1300" dirty="0"/>
                        <a:t>];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arr</a:t>
                      </a:r>
                      <a:r>
                        <a:rPr lang="en-US" sz="1300" dirty="0"/>
                        <a:t>[r][c];</a:t>
                      </a:r>
                      <a:endParaRPr lang="en-US" sz="13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list.get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i</a:t>
                      </a:r>
                      <a:r>
                        <a:rPr lang="en-US" sz="1100" dirty="0"/>
                        <a:t>);</a:t>
                      </a:r>
                    </a:p>
                    <a:p>
                      <a:pPr algn="ctr"/>
                      <a:r>
                        <a:rPr lang="en-US" sz="1100" dirty="0" err="1"/>
                        <a:t>list.set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i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elem</a:t>
                      </a:r>
                      <a:r>
                        <a:rPr lang="en-US" sz="1100" dirty="0"/>
                        <a:t>)</a:t>
                      </a:r>
                    </a:p>
                    <a:p>
                      <a:pPr algn="ctr"/>
                      <a:r>
                        <a:rPr lang="en-US" sz="1100" dirty="0" err="1"/>
                        <a:t>list.add</a:t>
                      </a:r>
                      <a:r>
                        <a:rPr lang="en-US" sz="1100" dirty="0"/>
                        <a:t>(</a:t>
                      </a:r>
                      <a:r>
                        <a:rPr lang="en-US" sz="1100" dirty="0" err="1"/>
                        <a:t>elem</a:t>
                      </a:r>
                      <a:r>
                        <a:rPr lang="en-US" sz="1100" dirty="0"/>
                        <a:t>)</a:t>
                      </a:r>
                      <a:endParaRPr lang="en-US" sz="11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map.put</a:t>
                      </a:r>
                      <a:r>
                        <a:rPr lang="en-US" sz="900" dirty="0"/>
                        <a:t>(key, value)</a:t>
                      </a:r>
                    </a:p>
                    <a:p>
                      <a:pPr algn="ctr"/>
                      <a:r>
                        <a:rPr lang="en-US" sz="900" dirty="0" err="1"/>
                        <a:t>map.get</a:t>
                      </a:r>
                      <a:r>
                        <a:rPr lang="en-US" sz="900" dirty="0"/>
                        <a:t>(key);</a:t>
                      </a:r>
                      <a:endParaRPr lang="en-US" sz="900" b="1" dirty="0">
                        <a:latin typeface="Courier New" panose="02070309020205020404" pitchFamily="49" charset="0"/>
                        <a:ea typeface="Menlo" panose="020B06090308040202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 marT="34290" marB="3429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194500"/>
                  </a:ext>
                </a:extLst>
              </a:tr>
              <a:tr h="8915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Special notes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Immutable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Watch bounds!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Row, col structure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Just fantastic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Each key must be unique. Unordered</a:t>
                      </a:r>
                    </a:p>
                  </a:txBody>
                  <a:tcPr marL="68580" marR="68580" marT="34290" marB="3429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892909"/>
                  </a:ext>
                </a:extLst>
              </a:tr>
              <a:tr h="11219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Examples</a:t>
                      </a:r>
                      <a:endParaRPr lang="en-US" sz="1800" b="1" dirty="0"/>
                    </a:p>
                  </a:txBody>
                  <a:tcPr marL="68580" marR="68580" marT="34290" marB="3429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”Hello world”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Histogram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ImageShop</a:t>
                      </a:r>
                      <a:r>
                        <a:rPr lang="en-US" sz="1800" dirty="0"/>
                        <a:t> pixels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Hangman words, entries in </a:t>
                      </a:r>
                      <a:r>
                        <a:rPr lang="en-US" sz="1800" dirty="0" err="1"/>
                        <a:t>namesurfer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NSDatabase</a:t>
                      </a:r>
                      <a:endParaRPr lang="en-US" sz="1800" dirty="0"/>
                    </a:p>
                  </a:txBody>
                  <a:tcPr marL="68580" marR="68580" marT="34290" marB="3429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21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en-US" dirty="0" err="1"/>
              <a:t>HashMaps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variable type that represents a collection of </a:t>
            </a:r>
            <a:r>
              <a:rPr lang="en-US" sz="3200" b="1" dirty="0"/>
              <a:t>key-value pairs</a:t>
            </a:r>
            <a:endParaRPr lang="en-US" sz="3200" dirty="0"/>
          </a:p>
          <a:p>
            <a:r>
              <a:rPr lang="en-US" sz="3200" dirty="0"/>
              <a:t>You access values by </a:t>
            </a:r>
            <a:r>
              <a:rPr lang="en-US" sz="3200" i="1" dirty="0"/>
              <a:t>key, </a:t>
            </a:r>
            <a:r>
              <a:rPr lang="en-US" sz="3200" dirty="0"/>
              <a:t>and all keys are </a:t>
            </a:r>
            <a:r>
              <a:rPr lang="en-US" sz="3200" u="sng" dirty="0"/>
              <a:t>unique</a:t>
            </a:r>
            <a:endParaRPr lang="en-US" sz="3200" dirty="0"/>
          </a:p>
          <a:p>
            <a:r>
              <a:rPr lang="en-US" sz="3200" dirty="0"/>
              <a:t>Keys and values can be any type of </a:t>
            </a:r>
            <a:r>
              <a:rPr lang="en-US" sz="3200" b="1" dirty="0"/>
              <a:t>object </a:t>
            </a:r>
            <a:r>
              <a:rPr lang="en-US" sz="3200" dirty="0"/>
              <a:t>(use wrapper classes to store primitives)</a:t>
            </a:r>
          </a:p>
          <a:p>
            <a:r>
              <a:rPr lang="en-US" sz="3200" dirty="0"/>
              <a:t>Resizable </a:t>
            </a:r>
            <a:r>
              <a:rPr lang="mr-IN" sz="3200" dirty="0"/>
              <a:t>–</a:t>
            </a:r>
            <a:r>
              <a:rPr lang="en-US" sz="3200" dirty="0"/>
              <a:t> can add and remove pairs</a:t>
            </a:r>
          </a:p>
          <a:p>
            <a:r>
              <a:rPr lang="en-US" sz="3200" dirty="0"/>
              <a:t>Has a variety of methods you can use, including </a:t>
            </a:r>
            <a:r>
              <a:rPr lang="en-US" sz="3200" i="1" dirty="0"/>
              <a:t>.</a:t>
            </a:r>
            <a:r>
              <a:rPr lang="en-US" sz="3200" i="1" dirty="0" err="1"/>
              <a:t>containsKey</a:t>
            </a:r>
            <a:r>
              <a:rPr lang="en-US" sz="3200" dirty="0"/>
              <a:t>, </a:t>
            </a:r>
            <a:r>
              <a:rPr lang="en-US" sz="3200" i="1" dirty="0"/>
              <a:t>.put</a:t>
            </a:r>
            <a:r>
              <a:rPr lang="en-US" sz="3200" dirty="0"/>
              <a:t>, </a:t>
            </a:r>
            <a:r>
              <a:rPr lang="en-US" sz="3200" i="1" dirty="0"/>
              <a:t>.get</a:t>
            </a:r>
            <a:r>
              <a:rPr lang="en-US" sz="3200" dirty="0"/>
              <a:t>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86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7"/>
    </mc:Choice>
    <mc:Fallback xmlns="">
      <p:transition spd="slow" advTm="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</a:t>
            </a:r>
            <a:r>
              <a:rPr lang="en-US" u="sng" dirty="0"/>
              <a:t>Association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/>
              <a:t>Phone book: </a:t>
            </a:r>
            <a:r>
              <a:rPr lang="en-US" sz="3200" dirty="0"/>
              <a:t>name -&gt; phone number</a:t>
            </a:r>
          </a:p>
          <a:p>
            <a:r>
              <a:rPr lang="en-US" sz="3200" b="1" dirty="0"/>
              <a:t>Search engine:</a:t>
            </a:r>
            <a:r>
              <a:rPr lang="en-US" sz="3200" dirty="0"/>
              <a:t> URL -&gt; webpage</a:t>
            </a:r>
          </a:p>
          <a:p>
            <a:r>
              <a:rPr lang="en-US" sz="3200" b="1" dirty="0"/>
              <a:t>Dictionary</a:t>
            </a:r>
            <a:r>
              <a:rPr lang="en-US" sz="3200" dirty="0"/>
              <a:t>: word -&gt; definition</a:t>
            </a:r>
          </a:p>
          <a:p>
            <a:r>
              <a:rPr lang="en-US" sz="3200" b="1" dirty="0"/>
              <a:t>Bank</a:t>
            </a:r>
            <a:r>
              <a:rPr lang="en-US" sz="3200" dirty="0"/>
              <a:t>: account # -&gt; balance</a:t>
            </a:r>
          </a:p>
          <a:p>
            <a:r>
              <a:rPr lang="en-US" sz="3200" b="1" dirty="0"/>
              <a:t>Social Network</a:t>
            </a:r>
            <a:r>
              <a:rPr lang="en-US" sz="3200" dirty="0"/>
              <a:t>: name -&gt; profile</a:t>
            </a:r>
          </a:p>
          <a:p>
            <a:r>
              <a:rPr lang="en-US" sz="3200" b="1" dirty="0"/>
              <a:t>Counter</a:t>
            </a:r>
            <a:r>
              <a:rPr lang="en-US" sz="3200" dirty="0"/>
              <a:t>: text -&gt; # occurrences</a:t>
            </a:r>
            <a:endParaRPr lang="en-US" sz="3200" b="1" dirty="0"/>
          </a:p>
          <a:p>
            <a:r>
              <a:rPr lang="en-US" sz="3200" dirty="0"/>
              <a:t>And many more</a:t>
            </a:r>
            <a:r>
              <a:rPr lang="mr-IN" sz="3200" dirty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70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 err="1"/>
              <a:t>HashMaps</a:t>
            </a:r>
            <a:endParaRPr lang="en-US" sz="3600" dirty="0"/>
          </a:p>
          <a:p>
            <a:r>
              <a:rPr lang="en-US" sz="3600" dirty="0"/>
              <a:t>Classes</a:t>
            </a:r>
          </a:p>
          <a:p>
            <a:r>
              <a:rPr lang="en-US" sz="3600" dirty="0"/>
              <a:t>Interactors</a:t>
            </a:r>
          </a:p>
          <a:p>
            <a:r>
              <a:rPr lang="en-US" sz="3600" dirty="0"/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272777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/>
              <a:t>Review: </a:t>
            </a:r>
            <a:r>
              <a:rPr lang="en-US" altLang="x-none" sz="4200" dirty="0" err="1"/>
              <a:t>HashMap</a:t>
            </a:r>
            <a:r>
              <a:rPr lang="en-US" altLang="x-none" sz="4200" dirty="0"/>
              <a:t> Operations</a:t>
            </a: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put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, </a:t>
            </a:r>
            <a:r>
              <a:rPr lang="en-US" altLang="x-none" b="1" i="1" dirty="0">
                <a:latin typeface="Consolas" charset="0"/>
              </a:rPr>
              <a:t>value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	Adds a key/value pair to the map.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m.put</a:t>
            </a:r>
            <a:r>
              <a:rPr lang="en-US" altLang="x-none" dirty="0">
                <a:latin typeface="Consolas" charset="0"/>
              </a:rPr>
              <a:t>("Eric", "650-123-4567"); 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Replaces any previous value for that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get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</a:t>
            </a:r>
            <a:r>
              <a:rPr lang="en-US" altLang="x-none" dirty="0"/>
              <a:t>  	Returns the value paired with the given key.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String </a:t>
            </a:r>
            <a:r>
              <a:rPr lang="en-US" altLang="x-none" dirty="0" err="1">
                <a:latin typeface="Consolas" charset="0"/>
              </a:rPr>
              <a:t>phoneNum</a:t>
            </a:r>
            <a:r>
              <a:rPr lang="en-US" altLang="x-none" dirty="0">
                <a:latin typeface="Consolas" charset="0"/>
              </a:rPr>
              <a:t> = </a:t>
            </a:r>
            <a:r>
              <a:rPr lang="en-US" altLang="x-none" dirty="0" err="1">
                <a:latin typeface="Consolas" charset="0"/>
              </a:rPr>
              <a:t>m.get</a:t>
            </a:r>
            <a:r>
              <a:rPr lang="en-US" altLang="x-none" dirty="0">
                <a:latin typeface="Consolas" charset="0"/>
              </a:rPr>
              <a:t>("Jenny");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"867-5309"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Returns null if the key is not found.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/>
              <a:t>	</a:t>
            </a:r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);	</a:t>
            </a:r>
            <a:r>
              <a:rPr lang="en-US" altLang="x-none" dirty="0"/>
              <a:t>Removes the</a:t>
            </a:r>
            <a:br>
              <a:rPr lang="en-US" altLang="x-none" dirty="0"/>
            </a:br>
            <a:r>
              <a:rPr lang="en-US" altLang="x-none" dirty="0"/>
              <a:t>given key and its paired value.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m.remove</a:t>
            </a:r>
            <a:r>
              <a:rPr lang="en-US" altLang="x-none" dirty="0">
                <a:latin typeface="Consolas" charset="0"/>
              </a:rPr>
              <a:t>("Rishi");</a:t>
            </a:r>
          </a:p>
          <a:p>
            <a:pPr lvl="2">
              <a:tabLst>
                <a:tab pos="3028950" algn="l"/>
                <a:tab pos="3489325" algn="l"/>
              </a:tabLst>
            </a:pPr>
            <a:r>
              <a:rPr lang="en-US" altLang="x-none" dirty="0"/>
              <a:t>Has no effect if the key is not in the map.</a:t>
            </a:r>
          </a:p>
        </p:txBody>
      </p:sp>
      <p:sp>
        <p:nvSpPr>
          <p:cNvPr id="1631253" name="Text Box 21"/>
          <p:cNvSpPr txBox="1">
            <a:spLocks noChangeArrowheads="1"/>
          </p:cNvSpPr>
          <p:nvPr/>
        </p:nvSpPr>
        <p:spPr bwMode="auto">
          <a:xfrm>
            <a:off x="5743575" y="4473575"/>
            <a:ext cx="2752677" cy="14773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dirty="0"/>
              <a:t>   </a:t>
            </a:r>
            <a:r>
              <a:rPr lang="en-US" altLang="x-none" u="sng" dirty="0"/>
              <a:t>key</a:t>
            </a:r>
            <a:r>
              <a:rPr lang="en-US" altLang="x-none" dirty="0"/>
              <a:t>                   </a:t>
            </a:r>
            <a:r>
              <a:rPr lang="en-US" altLang="x-none" u="sng" dirty="0"/>
              <a:t>value</a:t>
            </a:r>
          </a:p>
          <a:p>
            <a:r>
              <a:rPr lang="en-US" altLang="x-none" dirty="0"/>
              <a:t>"Jenny”         → "867-5309"</a:t>
            </a:r>
          </a:p>
          <a:p>
            <a:r>
              <a:rPr lang="en-US" altLang="x-none" dirty="0"/>
              <a:t>"Mehran"     → "123-4567"</a:t>
            </a:r>
          </a:p>
          <a:p>
            <a:r>
              <a:rPr lang="en-US" altLang="x-none" dirty="0"/>
              <a:t>"Marty"        → "685-2181"</a:t>
            </a:r>
          </a:p>
          <a:p>
            <a:r>
              <a:rPr lang="en-US" altLang="x-none" dirty="0"/>
              <a:t>"Chris”          → "947-2176"</a:t>
            </a:r>
          </a:p>
        </p:txBody>
      </p:sp>
    </p:spTree>
    <p:extLst>
      <p:ext uri="{BB962C8B-B14F-4D97-AF65-F5344CB8AC3E}">
        <p14:creationId xmlns:p14="http://schemas.microsoft.com/office/powerpoint/2010/main" val="77338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200" dirty="0"/>
              <a:t>Review: </a:t>
            </a:r>
            <a:r>
              <a:rPr lang="en-US" altLang="x-none" sz="4200" dirty="0" err="1"/>
              <a:t>HashMap</a:t>
            </a:r>
            <a:r>
              <a:rPr lang="en-US" altLang="x-none" sz="4200" dirty="0"/>
              <a:t> Operations</a:t>
            </a:r>
          </a:p>
        </p:txBody>
      </p:sp>
      <p:sp>
        <p:nvSpPr>
          <p:cNvPr id="163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containsKey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key</a:t>
            </a:r>
            <a:r>
              <a:rPr lang="en-US" altLang="x-none" dirty="0">
                <a:latin typeface="Consolas" charset="0"/>
              </a:rPr>
              <a:t>);</a:t>
            </a:r>
            <a:r>
              <a:rPr lang="en-US" altLang="x-none" dirty="0"/>
              <a:t>  Returns true if the key is in the map, false otherwise</a:t>
            </a:r>
          </a:p>
          <a:p>
            <a:pPr lvl="1">
              <a:buFontTx/>
              <a:buNone/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b="1" i="1" dirty="0" err="1">
                <a:latin typeface="Consolas" charset="0"/>
              </a:rPr>
              <a:t>m</a:t>
            </a:r>
            <a:r>
              <a:rPr lang="en-US" altLang="x-none" b="1" dirty="0" err="1">
                <a:latin typeface="Consolas" charset="0"/>
              </a:rPr>
              <a:t>.</a:t>
            </a:r>
            <a:r>
              <a:rPr lang="en-US" altLang="x-none" dirty="0" err="1">
                <a:latin typeface="Consolas" charset="0"/>
              </a:rPr>
              <a:t>size</a:t>
            </a:r>
            <a:r>
              <a:rPr lang="en-US" altLang="x-none" dirty="0">
                <a:latin typeface="Consolas" charset="0"/>
              </a:rPr>
              <a:t>();</a:t>
            </a:r>
            <a:r>
              <a:rPr lang="en-US" altLang="x-none" dirty="0"/>
              <a:t>     Returns the number of key/value pairs in the map.</a:t>
            </a:r>
          </a:p>
          <a:p>
            <a:pPr>
              <a:tabLst>
                <a:tab pos="3028950" algn="l"/>
                <a:tab pos="3489325" algn="l"/>
              </a:tabLst>
            </a:pPr>
            <a:endParaRPr lang="en-US" altLang="x-none" dirty="0"/>
          </a:p>
          <a:p>
            <a:pPr>
              <a:tabLst>
                <a:tab pos="3028950" algn="l"/>
                <a:tab pos="3489325" algn="l"/>
              </a:tabLst>
            </a:pPr>
            <a:r>
              <a:rPr lang="en-US" altLang="x-none" dirty="0"/>
              <a:t>To iterate over a map: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endParaRPr lang="en-US" altLang="x-none" b="1" dirty="0">
              <a:latin typeface="Consolas" charset="0"/>
            </a:endParaRP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for (</a:t>
            </a:r>
            <a:r>
              <a:rPr lang="en-US" altLang="x-none" b="1" dirty="0" err="1">
                <a:latin typeface="Consolas" charset="0"/>
              </a:rPr>
              <a:t>KeyType</a:t>
            </a:r>
            <a:r>
              <a:rPr lang="en-US" altLang="x-none" b="1" dirty="0">
                <a:latin typeface="Consolas" charset="0"/>
              </a:rPr>
              <a:t> key : </a:t>
            </a:r>
            <a:r>
              <a:rPr lang="en-US" altLang="x-none" b="1" dirty="0" err="1">
                <a:latin typeface="Consolas" charset="0"/>
              </a:rPr>
              <a:t>map.keySet</a:t>
            </a:r>
            <a:r>
              <a:rPr lang="en-US" altLang="x-none" b="1" dirty="0">
                <a:latin typeface="Consolas" charset="0"/>
              </a:rPr>
              <a:t>()) {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   </a:t>
            </a:r>
            <a:r>
              <a:rPr lang="en-US" altLang="x-none" b="1" dirty="0" err="1">
                <a:latin typeface="Consolas" charset="0"/>
              </a:rPr>
              <a:t>ValueType</a:t>
            </a:r>
            <a:r>
              <a:rPr lang="en-US" altLang="x-none" b="1" dirty="0">
                <a:latin typeface="Consolas" charset="0"/>
              </a:rPr>
              <a:t> value = </a:t>
            </a:r>
            <a:r>
              <a:rPr lang="en-US" altLang="x-none" b="1" dirty="0" err="1">
                <a:latin typeface="Consolas" charset="0"/>
              </a:rPr>
              <a:t>map.get</a:t>
            </a:r>
            <a:r>
              <a:rPr lang="en-US" altLang="x-none" b="1" dirty="0">
                <a:latin typeface="Consolas" charset="0"/>
              </a:rPr>
              <a:t>(key);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   // Do something with key and/or value</a:t>
            </a:r>
          </a:p>
          <a:p>
            <a:pPr marL="0" indent="0">
              <a:buNone/>
              <a:tabLst>
                <a:tab pos="3028950" algn="l"/>
                <a:tab pos="3489325" algn="l"/>
              </a:tabLst>
            </a:pPr>
            <a:r>
              <a:rPr lang="en-US" altLang="x-none" b="1" dirty="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842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data structure should I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</a:t>
            </a:r>
            <a:r>
              <a:rPr lang="en-US" b="1" dirty="0"/>
              <a:t>array</a:t>
            </a:r>
            <a:r>
              <a:rPr lang="en-US" dirty="0"/>
              <a:t> 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matters for your information</a:t>
            </a:r>
          </a:p>
          <a:p>
            <a:pPr lvl="1"/>
            <a:r>
              <a:rPr lang="en-US" dirty="0"/>
              <a:t>You know how many elements you will store</a:t>
            </a:r>
          </a:p>
          <a:p>
            <a:pPr lvl="1"/>
            <a:r>
              <a:rPr lang="en-US" dirty="0"/>
              <a:t>You need the most efficiency</a:t>
            </a:r>
          </a:p>
          <a:p>
            <a:r>
              <a:rPr lang="en-US" dirty="0"/>
              <a:t>Use an </a:t>
            </a:r>
            <a:r>
              <a:rPr lang="en-US" b="1" dirty="0" err="1"/>
              <a:t>ArrayList</a:t>
            </a:r>
            <a:r>
              <a:rPr lang="en-US" b="1" dirty="0"/>
              <a:t> </a:t>
            </a:r>
            <a:r>
              <a:rPr lang="en-US" dirty="0"/>
              <a:t>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matters for your information</a:t>
            </a:r>
          </a:p>
          <a:p>
            <a:pPr lvl="1"/>
            <a:r>
              <a:rPr lang="en-US" dirty="0"/>
              <a:t>You do not know how many elements you will store, or need to resize</a:t>
            </a:r>
          </a:p>
          <a:p>
            <a:pPr lvl="1"/>
            <a:r>
              <a:rPr lang="en-US" dirty="0"/>
              <a:t>You need to use </a:t>
            </a:r>
            <a:r>
              <a:rPr lang="en-US" dirty="0" err="1"/>
              <a:t>ArrayList</a:t>
            </a:r>
            <a:r>
              <a:rPr lang="en-US" dirty="0"/>
              <a:t> methods</a:t>
            </a:r>
          </a:p>
          <a:p>
            <a:r>
              <a:rPr lang="en-US" dirty="0"/>
              <a:t>Use a </a:t>
            </a:r>
            <a:r>
              <a:rPr lang="en-US" b="1" dirty="0" err="1"/>
              <a:t>HashMap</a:t>
            </a:r>
            <a:r>
              <a:rPr lang="en-US" dirty="0"/>
              <a:t> if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Order doesn’t matter for your information</a:t>
            </a:r>
          </a:p>
          <a:p>
            <a:pPr lvl="1"/>
            <a:r>
              <a:rPr lang="en-US" dirty="0"/>
              <a:t>You need to store an </a:t>
            </a:r>
            <a:r>
              <a:rPr lang="en-US" i="1" dirty="0"/>
              <a:t>association</a:t>
            </a:r>
            <a:r>
              <a:rPr lang="en-US" dirty="0"/>
              <a:t> between two types of information</a:t>
            </a:r>
          </a:p>
          <a:p>
            <a:pPr lvl="1"/>
            <a:r>
              <a:rPr lang="en-US" dirty="0"/>
              <a:t>You do not know how many elements you will store, or need to resize</a:t>
            </a:r>
          </a:p>
          <a:p>
            <a:pPr lvl="1"/>
            <a:r>
              <a:rPr lang="en-US" dirty="0"/>
              <a:t>You need to use </a:t>
            </a:r>
            <a:r>
              <a:rPr lang="en-US" dirty="0" err="1"/>
              <a:t>HashMap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131558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Anagrams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Write a program to find all </a:t>
            </a:r>
            <a:r>
              <a:rPr lang="en-US" altLang="x-none" b="1" dirty="0"/>
              <a:t>anagrams</a:t>
            </a:r>
            <a:r>
              <a:rPr lang="en-US" altLang="x-none" dirty="0"/>
              <a:t> of a word the user types.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Type a word [Enter to quit]: </a:t>
            </a:r>
            <a:r>
              <a:rPr lang="en-US" altLang="x-none" sz="1800" b="1" dirty="0">
                <a:solidFill>
                  <a:schemeClr val="accent2"/>
                </a:solidFill>
                <a:latin typeface="Consolas" charset="0"/>
              </a:rPr>
              <a:t>scared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Anagrams of scared: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1800" dirty="0">
                <a:latin typeface="Consolas" charset="0"/>
              </a:rPr>
              <a:t>cadres cedars sacred scared</a:t>
            </a:r>
          </a:p>
          <a:p>
            <a:pPr lvl="1">
              <a:buFontTx/>
              <a:buNone/>
            </a:pPr>
            <a:endParaRPr lang="en-US" altLang="x-none" sz="1800" dirty="0">
              <a:latin typeface="Consolas" charset="0"/>
            </a:endParaRPr>
          </a:p>
          <a:p>
            <a:r>
              <a:rPr lang="en-US" altLang="x-none" dirty="0"/>
              <a:t>Assume you are given a </a:t>
            </a:r>
            <a:r>
              <a:rPr lang="en-US" altLang="x-none" b="1" dirty="0" err="1"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altLang="x-none" dirty="0"/>
              <a:t> file containing words in the dictionary.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How can a </a:t>
            </a:r>
            <a:r>
              <a:rPr lang="en-US" altLang="x-none" dirty="0" err="1"/>
              <a:t>HashMap</a:t>
            </a:r>
            <a:r>
              <a:rPr lang="en-US" altLang="x-none" dirty="0"/>
              <a:t> help us solve this problem?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9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Key Idea: Anagrams</a:t>
            </a:r>
          </a:p>
        </p:txBody>
      </p:sp>
      <p:sp>
        <p:nvSpPr>
          <p:cNvPr id="162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Every word has a </a:t>
            </a:r>
            <a:r>
              <a:rPr lang="en-US" altLang="x-none" i="1" dirty="0"/>
              <a:t>sorted form</a:t>
            </a:r>
            <a:r>
              <a:rPr lang="en-US" altLang="x-none" dirty="0"/>
              <a:t> where its letters are arranged into alphabetical order.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"fare"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"fear"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aefr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"swell"</a:t>
            </a:r>
            <a:r>
              <a:rPr lang="en-US" altLang="x-none" dirty="0"/>
              <a:t>	</a:t>
            </a:r>
            <a:r>
              <a:rPr lang="en-US" altLang="x-none" dirty="0">
                <a:sym typeface="Symbol" charset="2"/>
              </a:rPr>
              <a:t>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  <a:sym typeface="Symbol" charset="2"/>
              </a:rPr>
              <a:t>	"wells"</a:t>
            </a:r>
            <a:r>
              <a:rPr lang="en-US" altLang="x-none" dirty="0">
                <a:sym typeface="Symbol" charset="2"/>
              </a:rPr>
              <a:t>	  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  <a:r>
              <a:rPr lang="en-US" altLang="x-none" dirty="0" err="1">
                <a:latin typeface="Consolas" charset="0"/>
                <a:sym typeface="Symbol" charset="2"/>
              </a:rPr>
              <a:t>ellsw</a:t>
            </a:r>
            <a:r>
              <a:rPr lang="en-US" altLang="x-none" dirty="0">
                <a:latin typeface="Consolas" charset="0"/>
                <a:sym typeface="Symbol" charset="2"/>
              </a:rPr>
              <a:t>"</a:t>
            </a:r>
          </a:p>
          <a:p>
            <a:pPr lvl="1"/>
            <a:endParaRPr lang="en-US" altLang="x-none" dirty="0">
              <a:sym typeface="Symbol" charset="2"/>
            </a:endParaRPr>
          </a:p>
          <a:p>
            <a:r>
              <a:rPr lang="en-US" altLang="x-none" dirty="0">
                <a:sym typeface="Symbol" charset="2"/>
              </a:rPr>
              <a:t>Notice that anagrams have the same </a:t>
            </a:r>
            <a:r>
              <a:rPr lang="en-US" altLang="x-none" b="1" dirty="0">
                <a:sym typeface="Symbol" charset="2"/>
              </a:rPr>
              <a:t>sorted form </a:t>
            </a:r>
            <a:r>
              <a:rPr lang="en-US" altLang="x-none" dirty="0">
                <a:sym typeface="Symbol" charset="2"/>
              </a:rPr>
              <a:t>as each other.</a:t>
            </a:r>
          </a:p>
          <a:p>
            <a:r>
              <a:rPr lang="en-US" altLang="x-none" dirty="0"/>
              <a:t>Assume we provide a </a:t>
            </a:r>
            <a:r>
              <a:rPr lang="en-US" altLang="x-none" b="1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x-none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altLang="x-none" b="1" dirty="0">
                <a:latin typeface="Consolas" charset="0"/>
                <a:ea typeface="Consolas" charset="0"/>
                <a:cs typeface="Consolas" charset="0"/>
              </a:rPr>
              <a:t>(String s)</a:t>
            </a:r>
            <a:r>
              <a:rPr lang="en-US" altLang="x-none" dirty="0"/>
              <a:t> method that takes a string and returns the string with its characters alphabetically ordered.</a:t>
            </a:r>
          </a:p>
          <a:p>
            <a:pPr marL="0" indent="0">
              <a:buNone/>
            </a:pPr>
            <a:endParaRPr lang="en-US" altLang="x-none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9924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>
                <a:solidFill>
                  <a:srgbClr val="AB7942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				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       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AB7942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.toLowerCase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.containsKey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"Anagrams of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.get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240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= 				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while (true)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("Type a word [Enter to quit]: 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("Anagrams of " + word + ":");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("No anagrams for " + word + ".");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6030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				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while (true)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("Type a word [Enter to quit]: 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("Anagrams of " + word + ":");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("No anagrams for " + word + ".");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289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				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while (true)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("Type a word [Enter to quit]: 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("Anagrams of " + word + ":");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("No anagrams for " + word + ".");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78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public void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				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while (true)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("Type a word [Enter to quit]: 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word.length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word.toLowerCase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("Anagrams of " + word + ":");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("No anagrams for " + word + ".");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773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2396125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public void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run()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>
                <a:solidFill>
                  <a:srgbClr val="AB7942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				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       // prompt user for words and look up anagrams in map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AB7942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"Type a word [Enter to quit]: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 ==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break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.toLowerCase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.containsKey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"Anagrams of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.get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"No anagrams for "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"."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9771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This method reads in the </a:t>
            </a:r>
            <a:r>
              <a:rPr lang="en-US" sz="1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file and creates a map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from a sorted string of characters to all words made up of those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characters. e.g. “acers” -&gt; {“scare”, “cares”,...}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Scanner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File(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.hasNextLine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.nextLine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	 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75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This method reads in the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 and creates a map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from a sorted string of characters to all words made up of those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characters. e.g. “acers” -&gt; {“scare”, “cares”,...}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 anagrams = new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try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Scanner scanner = new Scanner(new File("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while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030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This method reads in the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 and creates a map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from a sorted string of characters to all words made up of those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characters. e.g. “acers” -&gt; {“scare”, “cares”,...}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new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try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Scanner scanner = new Scanner(new File("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"));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while 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006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This method reads in the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file and creates a map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from a sorted string of characters to all words made up of those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 characters. e.g. “acers” -&gt; {“scare”, “cares”,...}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 anagrams = new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try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Scanner scanner = new Scanner(new File("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while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scanner.hasNextLine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String word =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scanner.nextLine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String sorted =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This method reads in the </a:t>
            </a:r>
            <a:r>
              <a:rPr lang="en-US" sz="1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file and creates a map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from a sorted string of characters to all words made up of those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 characters. e.g. “acers” -&gt; {“scare”, “cares”,...}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createAnagramsMap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HashMap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Scanner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Scanner(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File(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.hasNextLine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.nextLine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String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sortLetters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	     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8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	     /* Either get the current word list,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      * or make a new empty one.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.containsKey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.get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           // Update the list with our new 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.add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.put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.close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Error reading file </a:t>
            </a:r>
            <a:r>
              <a:rPr lang="en-US" sz="18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2978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	     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Either get the current word list,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      * or make a new empty one.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words =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words = new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&lt;String&gt;();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// Update the list with our new 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 catch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("Error reading file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return anagrams;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7278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	     /* Either get the current word list,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     * or make a new empty one.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words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words = new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// Update the list with our new 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 catch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("Error reading file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return anagrams;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737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	     /* Either get the current word list,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      * or make a new empty one.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 words;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if 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anagrams.containsKey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words =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anagrams.get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(sorted);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words = new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&lt;String&gt;();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// Update the list with our new 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words.add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(word);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anagrams.put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(sorted, words);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scanner.close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} catch (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ex)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("Error reading file </a:t>
            </a:r>
            <a:r>
              <a:rPr lang="en-US" sz="18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.");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return anagrams;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31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Final Exam OAE Accommodations</a:t>
            </a:r>
          </a:p>
          <a:p>
            <a:r>
              <a:rPr lang="en-US" sz="3600" dirty="0"/>
              <a:t>Midterm Regrade Requests</a:t>
            </a:r>
          </a:p>
          <a:p>
            <a:r>
              <a:rPr lang="en-US" sz="3600" dirty="0"/>
              <a:t>End-Quarter </a:t>
            </a:r>
            <a:r>
              <a:rPr lang="en-US" sz="3600" dirty="0" err="1"/>
              <a:t>LaIR</a:t>
            </a:r>
            <a:r>
              <a:rPr lang="en-US" sz="3600" dirty="0"/>
              <a:t> and Office Hours</a:t>
            </a:r>
          </a:p>
          <a:p>
            <a:r>
              <a:rPr lang="en-US" sz="3600" dirty="0"/>
              <a:t>Graphics Contest (*drum roll </a:t>
            </a:r>
            <a:r>
              <a:rPr lang="en-US" dirty="0"/>
              <a:t>🥁</a:t>
            </a:r>
            <a:r>
              <a:rPr lang="en-US" sz="3600" dirty="0"/>
              <a:t>*)</a:t>
            </a:r>
          </a:p>
        </p:txBody>
      </p:sp>
    </p:spTree>
    <p:extLst>
      <p:ext uri="{BB962C8B-B14F-4D97-AF65-F5344CB8AC3E}">
        <p14:creationId xmlns:p14="http://schemas.microsoft.com/office/powerpoint/2010/main" val="279377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Anagrams Solution,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	     /* Either get the current word list,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      * or make a new empty one.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.containsKey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.get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&lt;String&gt;();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           // Update the list with our new word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.add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.put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sorted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words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scanner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.close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catch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IOException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ex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Error reading file </a:t>
            </a:r>
            <a:r>
              <a:rPr lang="en-US" sz="18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dictionary.txt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."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anagrams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941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/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1938879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A class defines a new variable type.</a:t>
            </a:r>
          </a:p>
        </p:txBody>
      </p:sp>
    </p:spTree>
    <p:extLst>
      <p:ext uri="{BB962C8B-B14F-4D97-AF65-F5344CB8AC3E}">
        <p14:creationId xmlns:p14="http://schemas.microsoft.com/office/powerpoint/2010/main" val="467328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Classes Are Like Blueprints</a:t>
            </a:r>
          </a:p>
        </p:txBody>
      </p:sp>
      <p:sp>
        <p:nvSpPr>
          <p:cNvPr id="1458179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iPod blueprint (class)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state: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current 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800080"/>
              </a:buClr>
              <a:buSzPct val="55000"/>
              <a:buFont typeface="Wingdings" charset="2"/>
              <a:buNone/>
            </a:pPr>
            <a:r>
              <a:rPr lang="en-US" altLang="x-none" sz="1400" b="1" u="sng">
                <a:ea typeface="Times New Roman" charset="0"/>
                <a:cs typeface="Times New Roman" charset="0"/>
              </a:rPr>
              <a:t>behavior:</a:t>
            </a:r>
            <a:br>
              <a:rPr lang="en-US" altLang="x-none" sz="1400" b="1" u="sng">
                <a:ea typeface="Times New Roman" charset="0"/>
                <a:cs typeface="Times New Roman" charset="0"/>
              </a:rPr>
            </a:br>
            <a:r>
              <a:rPr lang="en-US" altLang="x-none" sz="1400" b="1">
                <a:ea typeface="Times New Roman" charset="0"/>
                <a:cs typeface="Times New Roman" charset="0"/>
              </a:rPr>
              <a:t>  </a:t>
            </a:r>
            <a:r>
              <a:rPr lang="en-US" altLang="x-none" sz="1400">
                <a:ea typeface="Times New Roman" charset="0"/>
                <a:cs typeface="Times New Roman" charset="0"/>
              </a:rPr>
              <a:t>power on/off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station/song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change volume</a:t>
            </a:r>
            <a:br>
              <a:rPr lang="en-US" altLang="x-none" sz="1400">
                <a:ea typeface="Times New Roman" charset="0"/>
                <a:cs typeface="Times New Roman" charset="0"/>
              </a:rPr>
            </a:br>
            <a:r>
              <a:rPr lang="en-US" altLang="x-none" sz="1400">
                <a:ea typeface="Times New Roman" charset="0"/>
                <a:cs typeface="Times New Roman" charset="0"/>
              </a:rPr>
              <a:t>  choose random song</a:t>
            </a:r>
          </a:p>
        </p:txBody>
      </p:sp>
      <p:grpSp>
        <p:nvGrpSpPr>
          <p:cNvPr id="1458180" name="Group 4"/>
          <p:cNvGrpSpPr>
            <a:grpSpLocks/>
          </p:cNvGrpSpPr>
          <p:nvPr/>
        </p:nvGrpSpPr>
        <p:grpSpPr bwMode="auto">
          <a:xfrm>
            <a:off x="304800" y="4387850"/>
            <a:ext cx="8077200" cy="2035175"/>
            <a:chOff x="192" y="2967"/>
            <a:chExt cx="5088" cy="1282"/>
          </a:xfrm>
        </p:grpSpPr>
        <p:sp>
          <p:nvSpPr>
            <p:cNvPr id="1458181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</a:t>
              </a:r>
              <a:r>
                <a:rPr lang="en-US" altLang="x-none" sz="12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1,000,000 Miles</a:t>
              </a: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17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2.5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2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"Letting You"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9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3.41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1458183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iPod (variable) 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state: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song = "Discipline"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volume = 24</a:t>
              </a:r>
              <a:b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  battery life = 1.8 </a:t>
              </a:r>
              <a:r>
                <a:rPr lang="en-US" altLang="x-none" sz="1400" dirty="0" err="1">
                  <a:solidFill>
                    <a:srgbClr val="003399"/>
                  </a:solidFill>
                  <a:ea typeface="Times New Roman" charset="0"/>
                  <a:cs typeface="Times New Roman" charset="0"/>
                </a:rPr>
                <a:t>hrs</a:t>
              </a:r>
              <a:endParaRPr lang="en-US" altLang="x-none" sz="1400" dirty="0">
                <a:solidFill>
                  <a:srgbClr val="003399"/>
                </a:solidFill>
                <a:ea typeface="Times New Roman" charset="0"/>
                <a:cs typeface="Times New Roman" charset="0"/>
              </a:endParaRP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altLang="x-none" sz="1400" b="1" u="sng" dirty="0">
                  <a:ea typeface="Times New Roman" charset="0"/>
                  <a:cs typeface="Times New Roman" charset="0"/>
                </a:rPr>
                <a:t>behavior:</a:t>
              </a:r>
              <a:br>
                <a:rPr lang="en-US" altLang="x-none" sz="1400" b="1" u="sng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power on/off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station/song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change volume</a:t>
              </a:r>
              <a:br>
                <a:rPr lang="en-US" altLang="x-none" sz="1400" dirty="0">
                  <a:ea typeface="Times New Roman" charset="0"/>
                  <a:cs typeface="Times New Roman" charset="0"/>
                </a:rPr>
              </a:br>
              <a:r>
                <a:rPr lang="en-US" altLang="x-none" sz="1400" dirty="0">
                  <a:ea typeface="Times New Roman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458185" name="Group 9"/>
          <p:cNvGrpSpPr>
            <a:grpSpLocks/>
          </p:cNvGrpSpPr>
          <p:nvPr/>
        </p:nvGrpSpPr>
        <p:grpSpPr bwMode="auto">
          <a:xfrm>
            <a:off x="2286000" y="3563938"/>
            <a:ext cx="4191000" cy="823912"/>
            <a:chOff x="1440" y="2304"/>
            <a:chExt cx="2640" cy="519"/>
          </a:xfrm>
        </p:grpSpPr>
        <p:sp>
          <p:nvSpPr>
            <p:cNvPr id="1458186" name="Line 10"/>
            <p:cNvSpPr>
              <a:spLocks noChangeShapeType="1"/>
            </p:cNvSpPr>
            <p:nvPr/>
          </p:nvSpPr>
          <p:spPr bwMode="auto">
            <a:xfrm flipH="1">
              <a:off x="1440" y="2304"/>
              <a:ext cx="1152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7" name="Line 11"/>
            <p:cNvSpPr>
              <a:spLocks noChangeShapeType="1"/>
            </p:cNvSpPr>
            <p:nvPr/>
          </p:nvSpPr>
          <p:spPr bwMode="auto">
            <a:xfrm>
              <a:off x="2592" y="2304"/>
              <a:ext cx="96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58188" name="Line 12"/>
            <p:cNvSpPr>
              <a:spLocks noChangeShapeType="1"/>
            </p:cNvSpPr>
            <p:nvPr/>
          </p:nvSpPr>
          <p:spPr bwMode="auto">
            <a:xfrm>
              <a:off x="2592" y="2304"/>
              <a:ext cx="1488" cy="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58189" name="Text Box 13"/>
          <p:cNvSpPr txBox="1">
            <a:spLocks noChangeArrowheads="1"/>
          </p:cNvSpPr>
          <p:nvPr/>
        </p:nvSpPr>
        <p:spPr bwMode="auto">
          <a:xfrm>
            <a:off x="5699125" y="3625850"/>
            <a:ext cx="169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1800" i="1">
                <a:ea typeface="Times New Roman" charset="0"/>
                <a:cs typeface="Times New Roman" charset="0"/>
              </a:rPr>
              <a:t>constructs</a:t>
            </a:r>
          </a:p>
        </p:txBody>
      </p:sp>
      <p:pic>
        <p:nvPicPr>
          <p:cNvPr id="1458190" name="Picture 14" descr="blue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4" name="Picture 18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5" name="Picture 19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8196" name="Picture 20" descr="ip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5334000"/>
            <a:ext cx="692150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49475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  <a:r>
              <a:rPr lang="en-US" sz="3600" dirty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  <a:r>
              <a:rPr lang="en-US" sz="3600" dirty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  <a:r>
              <a:rPr lang="en-US" sz="3600" dirty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09840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Defining Methods In Classes</a:t>
            </a:r>
          </a:p>
        </p:txBody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Methods defined in classes can be called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b="1" dirty="0"/>
              <a:t>on an instance of that class</a:t>
            </a:r>
            <a:r>
              <a:rPr lang="en-US" altLang="x-none" dirty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When one of these methods executes,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it can reference </a:t>
            </a:r>
            <a:r>
              <a:rPr lang="en-US" altLang="x-none" b="1" dirty="0"/>
              <a:t>that object’s copy</a:t>
            </a:r>
            <a:r>
              <a:rPr lang="en-US" altLang="x-none" dirty="0"/>
              <a:t> of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instance variables.</a:t>
            </a: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ba1.deposit(0.20);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b="1" dirty="0">
                <a:latin typeface="Consolas" charset="0"/>
              </a:rPr>
              <a:t>ba2.deposit(1000.00);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/>
              <a:t>This means calling one of these methods on different objects has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i="1" dirty="0"/>
              <a:t>different effects.</a:t>
            </a:r>
            <a:endParaRPr lang="en-US" altLang="x-none" dirty="0"/>
          </a:p>
          <a:p>
            <a:pPr>
              <a:lnSpc>
                <a:spcPct val="80000"/>
              </a:lnSpc>
              <a:buFontTx/>
              <a:buNone/>
            </a:pPr>
            <a:endParaRPr lang="en-US" altLang="x-none" b="1" dirty="0">
              <a:latin typeface="Consolas" charset="0"/>
            </a:endParaRPr>
          </a:p>
        </p:txBody>
      </p:sp>
      <p:sp>
        <p:nvSpPr>
          <p:cNvPr id="1467397" name="Text Box 5"/>
          <p:cNvSpPr txBox="1">
            <a:spLocks noChangeArrowheads="1"/>
          </p:cNvSpPr>
          <p:nvPr/>
        </p:nvSpPr>
        <p:spPr bwMode="auto">
          <a:xfrm>
            <a:off x="5943600" y="1600200"/>
            <a:ext cx="2895600" cy="14208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</a:t>
            </a:r>
            <a:r>
              <a:rPr lang="en-US" altLang="x-none" sz="1800" b="1" u="sng">
                <a:solidFill>
                  <a:schemeClr val="accent2"/>
                </a:solidFill>
                <a:latin typeface="Consolas" charset="0"/>
              </a:rPr>
              <a:t>4</a:t>
            </a:r>
            <a:r>
              <a:rPr lang="en-US" altLang="x-none" sz="1800">
                <a:latin typeface="Consolas" charset="0"/>
              </a:rPr>
              <a:t>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deposit</a:t>
            </a:r>
            <a:r>
              <a:rPr lang="en-US" altLang="x-none" sz="1400">
                <a:latin typeface="Consolas" charset="0"/>
              </a:rPr>
              <a:t>(amount) {</a:t>
            </a:r>
          </a:p>
          <a:p>
            <a:r>
              <a:rPr lang="en-US" altLang="x-none" sz="1400">
                <a:latin typeface="Consolas" charset="0"/>
              </a:rPr>
              <a:t>    balance += amount;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67399" name="Text Box 7"/>
          <p:cNvSpPr txBox="1">
            <a:spLocks noChangeArrowheads="1"/>
          </p:cNvSpPr>
          <p:nvPr/>
        </p:nvSpPr>
        <p:spPr bwMode="auto">
          <a:xfrm>
            <a:off x="5943600" y="3567113"/>
            <a:ext cx="2895600" cy="14208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 dirty="0">
                <a:latin typeface="Consolas" charset="0"/>
              </a:rPr>
              <a:t>name    = "Mehran"</a:t>
            </a:r>
          </a:p>
          <a:p>
            <a:r>
              <a:rPr lang="en-US" altLang="x-none" sz="1800" dirty="0">
                <a:latin typeface="Consolas" charset="0"/>
              </a:rPr>
              <a:t>balance = 90</a:t>
            </a:r>
            <a:r>
              <a:rPr lang="en-US" altLang="x-none" sz="1800" b="1" u="sng" dirty="0">
                <a:solidFill>
                  <a:schemeClr val="accent2"/>
                </a:solidFill>
                <a:latin typeface="Consolas" charset="0"/>
              </a:rPr>
              <a:t>1</a:t>
            </a:r>
            <a:r>
              <a:rPr lang="en-US" altLang="x-none" sz="1800" dirty="0">
                <a:latin typeface="Consolas" charset="0"/>
              </a:rPr>
              <a:t>000.00</a:t>
            </a:r>
          </a:p>
          <a:p>
            <a:endParaRPr lang="en-US" altLang="x-none" sz="800" dirty="0">
              <a:latin typeface="Consolas" charset="0"/>
            </a:endParaRPr>
          </a:p>
          <a:p>
            <a:r>
              <a:rPr lang="en-US" altLang="x-none" sz="1400" b="1" dirty="0">
                <a:latin typeface="Consolas" charset="0"/>
              </a:rPr>
              <a:t>deposit</a:t>
            </a:r>
            <a:r>
              <a:rPr lang="en-US" altLang="x-none" sz="1400" dirty="0">
                <a:latin typeface="Consolas" charset="0"/>
              </a:rPr>
              <a:t>(amount) {</a:t>
            </a:r>
          </a:p>
          <a:p>
            <a:r>
              <a:rPr lang="en-US" altLang="x-none" sz="1400" dirty="0">
                <a:latin typeface="Consolas" charset="0"/>
              </a:rPr>
              <a:t>    balance += amount;</a:t>
            </a:r>
          </a:p>
          <a:p>
            <a:r>
              <a:rPr lang="en-US" altLang="x-none" sz="1400" dirty="0">
                <a:latin typeface="Consolas" charset="0"/>
              </a:rPr>
              <a:t>}</a:t>
            </a:r>
          </a:p>
        </p:txBody>
      </p:sp>
      <p:sp>
        <p:nvSpPr>
          <p:cNvPr id="1467400" name="Text Box 8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67401" name="Text Box 9"/>
          <p:cNvSpPr txBox="1">
            <a:spLocks noChangeArrowheads="1"/>
          </p:cNvSpPr>
          <p:nvPr/>
        </p:nvSpPr>
        <p:spPr bwMode="auto">
          <a:xfrm>
            <a:off x="7010400" y="3200400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67402" name="Freeform 10"/>
          <p:cNvSpPr>
            <a:spLocks/>
          </p:cNvSpPr>
          <p:nvPr/>
        </p:nvSpPr>
        <p:spPr bwMode="auto">
          <a:xfrm>
            <a:off x="3200401" y="2590800"/>
            <a:ext cx="2667000" cy="1325563"/>
          </a:xfrm>
          <a:custGeom>
            <a:avLst/>
            <a:gdLst>
              <a:gd name="T0" fmla="*/ 0 w 1711"/>
              <a:gd name="T1" fmla="*/ 835 h 835"/>
              <a:gd name="T2" fmla="*/ 1114 w 1711"/>
              <a:gd name="T3" fmla="*/ 651 h 835"/>
              <a:gd name="T4" fmla="*/ 1711 w 1711"/>
              <a:gd name="T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11" h="835">
                <a:moveTo>
                  <a:pt x="0" y="835"/>
                </a:moveTo>
                <a:lnTo>
                  <a:pt x="1114" y="651"/>
                </a:lnTo>
                <a:lnTo>
                  <a:pt x="1711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7403" name="Line 11"/>
          <p:cNvSpPr>
            <a:spLocks noChangeShapeType="1"/>
          </p:cNvSpPr>
          <p:nvPr/>
        </p:nvSpPr>
        <p:spPr bwMode="auto">
          <a:xfrm>
            <a:off x="35814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3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7397" grpId="0" animBg="1"/>
      <p:bldP spid="1467399" grpId="0" animBg="1"/>
      <p:bldP spid="1467400" grpId="0"/>
      <p:bldP spid="1467401" grpId="0"/>
      <p:bldP spid="1467402" grpId="0" animBg="1"/>
      <p:bldP spid="14674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ba1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ba2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“Nick”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, 50);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2191" y="3810000"/>
            <a:ext cx="843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constructor is executed when a new object is created.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Step 1: the data inside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String name;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private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balance;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2: the things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can do (omitted)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// Step 3: how to create a </a:t>
            </a:r>
            <a:r>
              <a:rPr lang="en-US" sz="18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BankAccount</a:t>
            </a:r>
            <a:endParaRPr lang="en-US" sz="18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startBalance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sz="18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 public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BankAccount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(String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name = 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accountName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	balance = 0;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448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Using Constructors</a:t>
            </a:r>
          </a:p>
        </p:txBody>
      </p:sp>
      <p:sp>
        <p:nvSpPr>
          <p:cNvPr id="147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ba1 = 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("Marty", 1.25);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 ba2 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new </a:t>
            </a:r>
            <a:r>
              <a:rPr lang="en-US" altLang="x-none" sz="2000" dirty="0" err="1">
                <a:latin typeface="Consolas" charset="0"/>
              </a:rPr>
              <a:t>BankAccount</a:t>
            </a:r>
            <a:r>
              <a:rPr lang="en-US" altLang="x-none" sz="2000" dirty="0">
                <a:latin typeface="Consolas" charset="0"/>
              </a:rPr>
              <a:t>("Mehran", 900000.00);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2000" b="1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altLang="x-none" sz="2000" dirty="0">
              <a:latin typeface="Consolas" charset="0"/>
            </a:endParaRPr>
          </a:p>
          <a:p>
            <a:r>
              <a:rPr lang="en-US" altLang="x-none" dirty="0"/>
              <a:t>When you call a constructor (with </a:t>
            </a:r>
            <a:r>
              <a:rPr lang="en-US" altLang="x-none" b="1" dirty="0">
                <a:latin typeface="Consolas" charset="0"/>
              </a:rPr>
              <a:t>new</a:t>
            </a:r>
            <a:r>
              <a:rPr lang="en-US" altLang="x-none" dirty="0"/>
              <a:t>): </a:t>
            </a:r>
          </a:p>
          <a:p>
            <a:pPr lvl="1"/>
            <a:r>
              <a:rPr lang="en-US" altLang="x-none" dirty="0"/>
              <a:t>Java creates a new object of that class.</a:t>
            </a:r>
          </a:p>
          <a:p>
            <a:pPr lvl="1"/>
            <a:r>
              <a:rPr lang="en-US" altLang="x-none" dirty="0"/>
              <a:t>The constructor runs, on that new object.</a:t>
            </a:r>
          </a:p>
          <a:p>
            <a:pPr lvl="1"/>
            <a:r>
              <a:rPr lang="en-US" altLang="x-none" dirty="0"/>
              <a:t>The newly created object is returned to your program.</a:t>
            </a:r>
          </a:p>
        </p:txBody>
      </p:sp>
      <p:sp>
        <p:nvSpPr>
          <p:cNvPr id="1476612" name="Text Box 4"/>
          <p:cNvSpPr txBox="1">
            <a:spLocks noChangeArrowheads="1"/>
          </p:cNvSpPr>
          <p:nvPr/>
        </p:nvSpPr>
        <p:spPr bwMode="auto">
          <a:xfrm>
            <a:off x="5943600" y="1600200"/>
            <a:ext cx="2895600" cy="16335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"Marty"</a:t>
            </a:r>
          </a:p>
          <a:p>
            <a:r>
              <a:rPr lang="en-US" altLang="x-none" sz="1800">
                <a:latin typeface="Consolas" charset="0"/>
              </a:rPr>
              <a:t>balance = 1.25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3" name="Text Box 5"/>
          <p:cNvSpPr txBox="1">
            <a:spLocks noChangeArrowheads="1"/>
          </p:cNvSpPr>
          <p:nvPr/>
        </p:nvSpPr>
        <p:spPr bwMode="auto">
          <a:xfrm>
            <a:off x="5943600" y="3989388"/>
            <a:ext cx="2895600" cy="16335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x-none" sz="1800">
                <a:latin typeface="Consolas" charset="0"/>
              </a:rPr>
              <a:t>name    = "Mehran"</a:t>
            </a:r>
          </a:p>
          <a:p>
            <a:r>
              <a:rPr lang="en-US" altLang="x-none" sz="1800">
                <a:latin typeface="Consolas" charset="0"/>
              </a:rPr>
              <a:t>balance = 900000.00</a:t>
            </a:r>
          </a:p>
          <a:p>
            <a:endParaRPr lang="en-US" altLang="x-none" sz="800">
              <a:latin typeface="Consolas" charset="0"/>
            </a:endParaRPr>
          </a:p>
          <a:p>
            <a:r>
              <a:rPr lang="en-US" altLang="x-none" sz="1400" b="1">
                <a:latin typeface="Consolas" charset="0"/>
              </a:rPr>
              <a:t>BankAccount</a:t>
            </a:r>
            <a:r>
              <a:rPr lang="en-US" altLang="x-none" sz="1400">
                <a:latin typeface="Consolas" charset="0"/>
              </a:rPr>
              <a:t>(nm, bal) {</a:t>
            </a:r>
          </a:p>
          <a:p>
            <a:r>
              <a:rPr lang="en-US" altLang="x-none" sz="1400">
                <a:latin typeface="Consolas" charset="0"/>
              </a:rPr>
              <a:t>    name = nm;</a:t>
            </a:r>
          </a:p>
          <a:p>
            <a:r>
              <a:rPr lang="en-US" altLang="x-none" sz="1400">
                <a:latin typeface="Consolas" charset="0"/>
              </a:rPr>
              <a:t>    balance = bal;</a:t>
            </a:r>
          </a:p>
          <a:p>
            <a:r>
              <a:rPr lang="en-US" altLang="x-none" sz="1400">
                <a:latin typeface="Consolas" charset="0"/>
              </a:rPr>
              <a:t>}</a:t>
            </a:r>
          </a:p>
        </p:txBody>
      </p:sp>
      <p:sp>
        <p:nvSpPr>
          <p:cNvPr id="1476614" name="Text Box 6"/>
          <p:cNvSpPr txBox="1">
            <a:spLocks noChangeArrowheads="1"/>
          </p:cNvSpPr>
          <p:nvPr/>
        </p:nvSpPr>
        <p:spPr bwMode="auto">
          <a:xfrm>
            <a:off x="7010400" y="1233488"/>
            <a:ext cx="560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ba1</a:t>
            </a:r>
          </a:p>
        </p:txBody>
      </p:sp>
      <p:sp>
        <p:nvSpPr>
          <p:cNvPr id="1476615" name="Text Box 7"/>
          <p:cNvSpPr txBox="1">
            <a:spLocks noChangeArrowheads="1"/>
          </p:cNvSpPr>
          <p:nvPr/>
        </p:nvSpPr>
        <p:spPr bwMode="auto">
          <a:xfrm>
            <a:off x="7010400" y="3622675"/>
            <a:ext cx="560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x-none" sz="1800">
                <a:latin typeface="Consolas" charset="0"/>
              </a:rPr>
              <a:t>ba2</a:t>
            </a:r>
          </a:p>
        </p:txBody>
      </p:sp>
      <p:sp>
        <p:nvSpPr>
          <p:cNvPr id="1476618" name="Line 10"/>
          <p:cNvSpPr>
            <a:spLocks noChangeShapeType="1"/>
          </p:cNvSpPr>
          <p:nvPr/>
        </p:nvSpPr>
        <p:spPr bwMode="auto">
          <a:xfrm>
            <a:off x="2743200" y="1905000"/>
            <a:ext cx="3124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6619" name="Line 11"/>
          <p:cNvSpPr>
            <a:spLocks noChangeShapeType="1"/>
          </p:cNvSpPr>
          <p:nvPr/>
        </p:nvSpPr>
        <p:spPr bwMode="auto">
          <a:xfrm>
            <a:off x="2743200" y="3733800"/>
            <a:ext cx="3124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3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8392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write a class called </a:t>
            </a:r>
            <a:r>
              <a:rPr lang="en-US" b="1" dirty="0"/>
              <a:t>Airplane</a:t>
            </a:r>
            <a:r>
              <a:rPr lang="en-US" dirty="0"/>
              <a:t> that implements functionality for boarding/</a:t>
            </a:r>
            <a:r>
              <a:rPr lang="en-US" dirty="0" err="1"/>
              <a:t>unboarding</a:t>
            </a:r>
            <a:r>
              <a:rPr lang="en-US" dirty="0"/>
              <a:t> passengers from a plane.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capacity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"Capacity?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Airplane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plane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Airplane(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capacity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Board passengers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(!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plane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.isFull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readLine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"Name: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readBoolean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"Priority? (true/false) "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plane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.boardPassenger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1800" b="1" dirty="0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priority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fly...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sz="1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Unboard</a:t>
            </a:r>
            <a:r>
              <a:rPr lang="en-US" sz="1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passengers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(!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plane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.isEmpty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plane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.unboardPassenger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800" b="1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800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Unboarded</a:t>
            </a:r>
            <a:r>
              <a:rPr lang="en-US" sz="1800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 " 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1800" b="1" dirty="0" err="1">
                <a:solidFill>
                  <a:srgbClr val="B76C65"/>
                </a:solidFill>
                <a:latin typeface="Consolas" charset="0"/>
                <a:ea typeface="Consolas" charset="0"/>
                <a:cs typeface="Consolas" charset="0"/>
              </a:rPr>
              <a:t>passengerName</a:t>
            </a: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5053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7493-4129-AA44-8910-57EAD60F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8E96E-EF7B-AB4F-BF20-BE601B6C2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615" y="-400275"/>
            <a:ext cx="6397385" cy="335862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E525C9-9C22-2046-B237-A3688D3844EA}"/>
              </a:ext>
            </a:extLst>
          </p:cNvPr>
          <p:cNvCxnSpPr/>
          <p:nvPr/>
        </p:nvCxnSpPr>
        <p:spPr>
          <a:xfrm flipH="1">
            <a:off x="3169834" y="1054250"/>
            <a:ext cx="5550946" cy="9036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955986-8402-8B4D-A197-3D3D96116841}"/>
              </a:ext>
            </a:extLst>
          </p:cNvPr>
          <p:cNvSpPr txBox="1"/>
          <p:nvPr/>
        </p:nvSpPr>
        <p:spPr>
          <a:xfrm>
            <a:off x="7024743" y="130920"/>
            <a:ext cx="2018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A5811C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Karels</a:t>
            </a:r>
            <a:endParaRPr lang="en-US" sz="5400" dirty="0">
              <a:solidFill>
                <a:srgbClr val="A5811C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34035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write a class called </a:t>
            </a:r>
            <a:r>
              <a:rPr lang="en-US" b="1" dirty="0"/>
              <a:t>Airplane</a:t>
            </a:r>
            <a:r>
              <a:rPr lang="en-US" dirty="0"/>
              <a:t> that implements the following functionality for boarding/</a:t>
            </a:r>
            <a:r>
              <a:rPr lang="en-US" dirty="0" err="1"/>
              <a:t>unboarding</a:t>
            </a:r>
            <a:r>
              <a:rPr lang="en-US" dirty="0"/>
              <a:t> passengers from a plane.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Creates a new airplane with the given capacity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Airplane(</a:t>
            </a: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capacity);</a:t>
            </a:r>
          </a:p>
          <a:p>
            <a:pPr marL="0" indent="0">
              <a:buFont typeface="Arial"/>
              <a:buNone/>
            </a:pPr>
            <a:endParaRPr lang="en-US" sz="19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Boards 1 passenger, at front if they are priority, or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* back otherwise */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priority);</a:t>
            </a:r>
          </a:p>
          <a:p>
            <a:pPr marL="0" indent="0">
              <a:buFont typeface="Arial"/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Font typeface="Arial"/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/* </a:t>
            </a:r>
            <a:r>
              <a:rPr lang="en-US" sz="19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Unboards</a:t>
            </a: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and returns next passenger, or null if there  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* are no more passengers. */</a:t>
            </a:r>
          </a:p>
          <a:p>
            <a:pPr marL="0" indent="0">
              <a:buFont typeface="Arial"/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String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93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information is inside this new variable type?</a:t>
            </a:r>
            <a:r>
              <a:rPr lang="en-US" sz="3600" dirty="0"/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07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Airplane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50623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What can this new variable type do?</a:t>
            </a:r>
            <a:r>
              <a:rPr lang="en-US" sz="3600" dirty="0"/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How do you create a variable of this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This is the constructor.</a:t>
            </a:r>
            <a:endParaRPr lang="en-US" sz="36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17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boardPassenger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(String name, </a:t>
            </a:r>
            <a:r>
              <a:rPr lang="en-US" sz="19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priority)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(!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(priority) {</a:t>
            </a:r>
            <a:br>
              <a:rPr lang="en-US" sz="1900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(0, name);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} </a:t>
            </a:r>
            <a:r>
              <a:rPr lang="en-US" sz="19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passengers.add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(name);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2170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isFull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isFull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 ==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passengers.size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73734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isEmpty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0425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unboardPassenger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unboardPassenger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(!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isEmpty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passengers.remove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(0);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return null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973389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information is inside this new variable type?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These are its instance variables.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What can this new variable type do?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  These are its public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dirty="0"/>
              <a:t>How do you create a variable of this type?</a:t>
            </a:r>
            <a:r>
              <a:rPr lang="en-US" sz="3600" dirty="0"/>
              <a:t>  This is the constructor.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4591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Airplane!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Private instance variables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 passengers;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 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capacity;</a:t>
            </a:r>
          </a:p>
          <a:p>
            <a:pPr marL="0" indent="0">
              <a:buNone/>
            </a:pP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Constructor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Airplane(</a:t>
            </a:r>
            <a:r>
              <a:rPr lang="en-US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capacity =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numSeats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	passengers =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&lt;String&gt;();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2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E9F2D2-0EED-1A4E-AE51-A9E0A36C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52492-57EA-7A43-A0C3-7929905F16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3215"/>
            <a:ext cx="9144000" cy="4891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F4CE74-BE5C-B84D-8316-6C294AE5E57C}"/>
              </a:ext>
            </a:extLst>
          </p:cNvPr>
          <p:cNvSpPr/>
          <p:nvPr/>
        </p:nvSpPr>
        <p:spPr>
          <a:xfrm>
            <a:off x="165538" y="2301587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47EE4-F969-BE47-A182-263CDBAE9E20}"/>
              </a:ext>
            </a:extLst>
          </p:cNvPr>
          <p:cNvSpPr/>
          <p:nvPr/>
        </p:nvSpPr>
        <p:spPr>
          <a:xfrm>
            <a:off x="122182" y="4087031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12748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/>
              <a:t>Interactors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2479299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Interactors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Add interactors in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/>
              <a:t>to listen for button presses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(this) </a:t>
            </a:r>
            <a:r>
              <a:rPr lang="en-US" dirty="0"/>
              <a:t>on text fields for ENTER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dirty="0"/>
              <a:t>Plus (usually)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setActionCommand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(command)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Implement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endParaRPr lang="en-US" b="1" dirty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Java will call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 whenever an action event occurs.</a:t>
            </a:r>
          </a:p>
        </p:txBody>
      </p:sp>
    </p:spTree>
    <p:extLst>
      <p:ext uri="{BB962C8B-B14F-4D97-AF65-F5344CB8AC3E}">
        <p14:creationId xmlns:p14="http://schemas.microsoft.com/office/powerpoint/2010/main" val="2858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Interactors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e.getActionCommand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().equals(</a:t>
            </a:r>
            <a:r>
              <a:rPr lang="en-US" sz="1900" b="1" dirty="0">
                <a:solidFill>
                  <a:srgbClr val="2D33FB"/>
                </a:solidFill>
                <a:latin typeface="Courier" charset="0"/>
                <a:ea typeface="Courier" charset="0"/>
                <a:cs typeface="Courier" charset="0"/>
              </a:rPr>
              <a:t>”My Interactor”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sz="1900" b="1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9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// ... equivalent to ...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actionPerformed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ActionEvent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e)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900" b="1" dirty="0">
                <a:solidFill>
                  <a:srgbClr val="8D2468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e.getSource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() == </a:t>
            </a:r>
            <a:r>
              <a:rPr lang="en-US" sz="1900" b="1" dirty="0" err="1">
                <a:latin typeface="Courier" charset="0"/>
                <a:ea typeface="Courier" charset="0"/>
                <a:cs typeface="Courier" charset="0"/>
              </a:rPr>
              <a:t>myInteractor</a:t>
            </a: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	...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pPr marL="0" indent="0">
              <a:buNone/>
            </a:pPr>
            <a:r>
              <a:rPr lang="en-US" sz="1900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6058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err="1"/>
              <a:t>SplatterPaint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0" y="1395112"/>
            <a:ext cx="7517219" cy="52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19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</a:t>
            </a:r>
            <a:r>
              <a:rPr lang="en-US" dirty="0" err="1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new ”splatter” (e.g. </a:t>
            </a:r>
            <a:r>
              <a:rPr lang="en-US" dirty="0" err="1"/>
              <a:t>GOval</a:t>
            </a:r>
            <a:r>
              <a:rPr lang="en-US" dirty="0"/>
              <a:t>) every time the user clicks on the “Yellow” or “Orange” buttons.</a:t>
            </a:r>
          </a:p>
          <a:p>
            <a:r>
              <a:rPr lang="en-US" dirty="0"/>
              <a:t>If the user hits “ENTER” instead, add a Yellow splatter.</a:t>
            </a:r>
          </a:p>
          <a:p>
            <a:r>
              <a:rPr lang="en-US" dirty="0"/>
              <a:t>The splatter’s diameter should be what is entered in the text box (assume it’s valid), and placed randomly </a:t>
            </a:r>
            <a:r>
              <a:rPr lang="en-US" b="1" dirty="0"/>
              <a:t>entirely onscreen.</a:t>
            </a:r>
          </a:p>
          <a:p>
            <a:r>
              <a:rPr lang="en-US" dirty="0"/>
              <a:t>If the user clicks “Randomize”, </a:t>
            </a:r>
            <a:r>
              <a:rPr lang="en-US" b="1" dirty="0"/>
              <a:t>all onscreen splatters</a:t>
            </a:r>
            <a:r>
              <a:rPr lang="en-US" dirty="0"/>
              <a:t> should be changed to different random colors.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89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SplatterPaint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“Yellow” is clicked OR IF ENTER IS PRESSED, add a splatter with the diameter in the text field to the screen in </a:t>
            </a:r>
            <a:r>
              <a:rPr lang="en-US" b="1" dirty="0"/>
              <a:t>yellow</a:t>
            </a:r>
            <a:endParaRPr lang="en-US" dirty="0"/>
          </a:p>
          <a:p>
            <a:r>
              <a:rPr lang="en-US" dirty="0"/>
              <a:t>If “Orange” is clicked, add a splatter with the diameter in the text field to the screen in </a:t>
            </a:r>
            <a:r>
              <a:rPr lang="en-US" b="1" dirty="0"/>
              <a:t>orange</a:t>
            </a:r>
          </a:p>
          <a:p>
            <a:r>
              <a:rPr lang="en-US" dirty="0"/>
              <a:t>If “Randomize” is clicked, iterate over all splatters and change their color</a:t>
            </a:r>
          </a:p>
        </p:txBody>
      </p:sp>
    </p:spTree>
    <p:extLst>
      <p:ext uri="{BB962C8B-B14F-4D97-AF65-F5344CB8AC3E}">
        <p14:creationId xmlns:p14="http://schemas.microsoft.com/office/powerpoint/2010/main" val="20184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SplatterPaint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GraphicsProgram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The width of the diameter text field (in chars)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final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DIAMETER_FIELD_WIDTH = 15;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The field for entering the splatter diameter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A list of all onscreen splatters</a:t>
            </a:r>
          </a:p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	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&gt; splatters;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388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splatters 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ArrayList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&gt;();</a:t>
            </a: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Add the text field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JLabel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("Diameter: 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JTextField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DIAMETER_FIELD_WIDTH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diameterField.setActionCommand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diameterField.addActionListener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diameterField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// Add the buttons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("Yellow"),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("Orange"),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add(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("Randomize"),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SOUTH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addActionListeners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7638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e) {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().equals("Yellow"))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Add a yellow circle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diameter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(diameter,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Color.yellow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().equals("Orange"))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Add an orange circle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 diameter = 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Integer.parseInt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diameterField.getText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(diameter, 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Color.orange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 </a:t>
            </a:r>
            <a:r>
              <a:rPr lang="en-US" sz="1900" b="1" dirty="0">
                <a:latin typeface="Consolas" charset="0"/>
                <a:ea typeface="Consolas" charset="0"/>
                <a:cs typeface="Consolas" charset="0"/>
              </a:rPr>
              <a:t>else if 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e.getActionCommand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().equals("Randomize")) {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		// Randomize all existing </a:t>
            </a:r>
            <a:r>
              <a:rPr lang="en-US" sz="1900" u="sng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splatters</a:t>
            </a:r>
            <a:endParaRPr lang="en-US" sz="1900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1900" dirty="0" err="1">
                <a:latin typeface="Consolas" charset="0"/>
                <a:ea typeface="Consolas" charset="0"/>
                <a:cs typeface="Consolas" charset="0"/>
              </a:rPr>
              <a:t>randomizeColors</a:t>
            </a: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19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799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addSplatter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diameter, Color color) {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x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getWidth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y =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.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(0,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getHeight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() - diameter);</a:t>
            </a:r>
          </a:p>
          <a:p>
            <a:pPr marL="0" indent="0">
              <a:buNone/>
            </a:pPr>
            <a:endParaRPr lang="en-US" sz="21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splatter = 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(x, y, diameter, diameter);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splatter.setFilled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100" b="1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(color);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add(splatter);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splatters.add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(splatter);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366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1DF1E1-F5A9-364C-BC60-4824176FF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F997B-FE41-FF42-95AC-A29C53B0B9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7154"/>
            <a:ext cx="9144000" cy="4923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286BB3-0455-654A-80EE-FED7357147B9}"/>
              </a:ext>
            </a:extLst>
          </p:cNvPr>
          <p:cNvSpPr/>
          <p:nvPr/>
        </p:nvSpPr>
        <p:spPr>
          <a:xfrm>
            <a:off x="165538" y="2301587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0299E3-CD26-C94F-B242-974B9D922A32}"/>
              </a:ext>
            </a:extLst>
          </p:cNvPr>
          <p:cNvSpPr/>
          <p:nvPr/>
        </p:nvSpPr>
        <p:spPr>
          <a:xfrm>
            <a:off x="122182" y="4087031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648108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SplatterPaint.java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randomColors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splatter : splatters) {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Color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nextColor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splatter.setColor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newColor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5564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Announcements</a:t>
            </a:r>
          </a:p>
          <a:p>
            <a:r>
              <a:rPr lang="en-US" sz="3600" dirty="0" err="1">
                <a:solidFill>
                  <a:schemeClr val="bg1">
                    <a:lumMod val="75000"/>
                  </a:schemeClr>
                </a:solidFill>
              </a:rPr>
              <a:t>HashMaps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Interactors</a:t>
            </a:r>
          </a:p>
          <a:p>
            <a:r>
              <a:rPr lang="en-US" sz="3600" dirty="0"/>
              <a:t>Final Exam Tips</a:t>
            </a:r>
          </a:p>
        </p:txBody>
      </p:sp>
    </p:spTree>
    <p:extLst>
      <p:ext uri="{BB962C8B-B14F-4D97-AF65-F5344CB8AC3E}">
        <p14:creationId xmlns:p14="http://schemas.microsoft.com/office/powerpoint/2010/main" val="1819039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Tips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Look over all problems before starting</a:t>
            </a:r>
          </a:p>
          <a:p>
            <a:r>
              <a:rPr lang="en-US" sz="3600" dirty="0"/>
              <a:t>Pseudocode!</a:t>
            </a:r>
          </a:p>
          <a:p>
            <a:r>
              <a:rPr lang="en-US" sz="3600" dirty="0"/>
              <a:t>Show your work</a:t>
            </a:r>
          </a:p>
          <a:p>
            <a:r>
              <a:rPr lang="en-US" sz="3600" dirty="0"/>
              <a:t>Practice practice practice</a:t>
            </a:r>
          </a:p>
          <a:p>
            <a:r>
              <a:rPr lang="en-US" sz="3600" dirty="0"/>
              <a:t>Review common programming paradigms</a:t>
            </a:r>
          </a:p>
          <a:p>
            <a:pPr lvl="1"/>
            <a:r>
              <a:rPr lang="en-US" sz="3400" dirty="0"/>
              <a:t>Iterating over a string</a:t>
            </a:r>
          </a:p>
          <a:p>
            <a:pPr lvl="1"/>
            <a:r>
              <a:rPr lang="en-US" sz="3400" dirty="0" err="1"/>
              <a:t>actionPerformed</a:t>
            </a:r>
            <a:endParaRPr lang="en-US" sz="3400" dirty="0"/>
          </a:p>
          <a:p>
            <a:pPr lvl="1"/>
            <a:r>
              <a:rPr lang="en-US" sz="3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65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Tips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Reflect on how much you’ve learned in just 1 quarter!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94707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8ABB0B-171A-014C-B900-2B1659FF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2A6BB-F25C-ED44-A558-12ADE3DA0F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0941"/>
            <a:ext cx="9144000" cy="4996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600883-56C6-6642-A20C-8DCB09B3FD71}"/>
              </a:ext>
            </a:extLst>
          </p:cNvPr>
          <p:cNvSpPr/>
          <p:nvPr/>
        </p:nvSpPr>
        <p:spPr>
          <a:xfrm>
            <a:off x="165538" y="2301587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CBEA7-01ED-BD47-9F18-C163CF986069}"/>
              </a:ext>
            </a:extLst>
          </p:cNvPr>
          <p:cNvSpPr/>
          <p:nvPr/>
        </p:nvSpPr>
        <p:spPr>
          <a:xfrm>
            <a:off x="122182" y="4087031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6792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6EED96-1D0D-584B-B0C6-5CFFB5EE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336" y="0"/>
            <a:ext cx="95426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EAB270-DA68-4146-9A80-2FBE430643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3628"/>
            <a:ext cx="9144000" cy="4990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D12DC-5E35-3A42-9574-A287C817A395}"/>
              </a:ext>
            </a:extLst>
          </p:cNvPr>
          <p:cNvSpPr/>
          <p:nvPr/>
        </p:nvSpPr>
        <p:spPr>
          <a:xfrm>
            <a:off x="165538" y="2301587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893F9-5365-5C40-B3C0-E0106E01E963}"/>
              </a:ext>
            </a:extLst>
          </p:cNvPr>
          <p:cNvSpPr/>
          <p:nvPr/>
        </p:nvSpPr>
        <p:spPr>
          <a:xfrm>
            <a:off x="122182" y="4087031"/>
            <a:ext cx="8874554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040003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|0.2|0.2"/>
</p:tagLst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9745</TotalTime>
  <Words>2735</Words>
  <Application>Microsoft Macintosh PowerPoint</Application>
  <PresentationFormat>On-screen Show (4:3)</PresentationFormat>
  <Paragraphs>836</Paragraphs>
  <Slides>73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9" baseType="lpstr">
      <vt:lpstr>Andale Mono</vt:lpstr>
      <vt:lpstr>Arial</vt:lpstr>
      <vt:lpstr>Calibri</vt:lpstr>
      <vt:lpstr>Century Gothic</vt:lpstr>
      <vt:lpstr>Chalkboard</vt:lpstr>
      <vt:lpstr>Consolas</vt:lpstr>
      <vt:lpstr>Corbel</vt:lpstr>
      <vt:lpstr>Courier</vt:lpstr>
      <vt:lpstr>Courier New</vt:lpstr>
      <vt:lpstr>Menlo</vt:lpstr>
      <vt:lpstr>Symbol</vt:lpstr>
      <vt:lpstr>Tahoma</vt:lpstr>
      <vt:lpstr>Times New Roman</vt:lpstr>
      <vt:lpstr>Verdana</vt:lpstr>
      <vt:lpstr>Wingdings</vt:lpstr>
      <vt:lpstr>DarkRedTop</vt:lpstr>
      <vt:lpstr>CS 106A, Lecture 26 Final Exam Review 2</vt:lpstr>
      <vt:lpstr>Plan for today</vt:lpstr>
      <vt:lpstr>Plan for today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today</vt:lpstr>
      <vt:lpstr>Review: HashMaps</vt:lpstr>
      <vt:lpstr>Review: HashMaps</vt:lpstr>
      <vt:lpstr>Review: HashMaps</vt:lpstr>
      <vt:lpstr>Key Idea: Association</vt:lpstr>
      <vt:lpstr>Review: HashMap Operations</vt:lpstr>
      <vt:lpstr>Review: HashMap Operations</vt:lpstr>
      <vt:lpstr>What data structure should I use?</vt:lpstr>
      <vt:lpstr>Practice: Anagrams</vt:lpstr>
      <vt:lpstr>Key Idea: Anagrams</vt:lpstr>
      <vt:lpstr>Anagrams Solution</vt:lpstr>
      <vt:lpstr>Anagrams Solution</vt:lpstr>
      <vt:lpstr>Anagrams Solution</vt:lpstr>
      <vt:lpstr>Anagrams Solution</vt:lpstr>
      <vt:lpstr>Anagrams Solution</vt:lpstr>
      <vt:lpstr>Anagrams Solution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Anagrams Solution, Part 2</vt:lpstr>
      <vt:lpstr>Plan for today</vt:lpstr>
      <vt:lpstr>What Is A Class?</vt:lpstr>
      <vt:lpstr>Classes Are Like Blueprints</vt:lpstr>
      <vt:lpstr>Creating A New Class</vt:lpstr>
      <vt:lpstr>Defining Methods In Classes</vt:lpstr>
      <vt:lpstr>Constructors</vt:lpstr>
      <vt:lpstr>Example: BankAccount</vt:lpstr>
      <vt:lpstr>Using Constructors</vt:lpstr>
      <vt:lpstr>Practice: Airplane!</vt:lpstr>
      <vt:lpstr>Practice: Airplane!</vt:lpstr>
      <vt:lpstr>Creating A New Class</vt:lpstr>
      <vt:lpstr>Practice: Airplane!</vt:lpstr>
      <vt:lpstr>Creating A New Class</vt:lpstr>
      <vt:lpstr>boardPassenger</vt:lpstr>
      <vt:lpstr>isFull</vt:lpstr>
      <vt:lpstr>isEmpty</vt:lpstr>
      <vt:lpstr>unboardPassenger</vt:lpstr>
      <vt:lpstr>Creating A New Class</vt:lpstr>
      <vt:lpstr>Practice: Airplane!</vt:lpstr>
      <vt:lpstr>Plan for today</vt:lpstr>
      <vt:lpstr>Review: Interactors</vt:lpstr>
      <vt:lpstr>Interactors</vt:lpstr>
      <vt:lpstr>Practice: SplatterPaint</vt:lpstr>
      <vt:lpstr>Practice: SplatterPaint</vt:lpstr>
      <vt:lpstr>Solution: SplatterPaint</vt:lpstr>
      <vt:lpstr>SplatterPaint.java</vt:lpstr>
      <vt:lpstr>SplatterPaint.java</vt:lpstr>
      <vt:lpstr>SplatterPaint.java</vt:lpstr>
      <vt:lpstr>SplatterPaint.java</vt:lpstr>
      <vt:lpstr>SplatterPaint.java</vt:lpstr>
      <vt:lpstr>Recap</vt:lpstr>
      <vt:lpstr>Final Exam Tips</vt:lpstr>
      <vt:lpstr>Final Exam Tips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Nick Troccoli</cp:lastModifiedBy>
  <cp:revision>1001</cp:revision>
  <cp:lastPrinted>2018-03-14T19:31:22Z</cp:lastPrinted>
  <dcterms:created xsi:type="dcterms:W3CDTF">2017-04-27T05:20:22Z</dcterms:created>
  <dcterms:modified xsi:type="dcterms:W3CDTF">2018-03-14T19:32:05Z</dcterms:modified>
</cp:coreProperties>
</file>